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3.svg" ContentType="image/svg+xml"/>
  <Override PartName="/ppt/media/image14.svg" ContentType="image/svg+xml"/>
  <Override PartName="/ppt/media/image15.svg" ContentType="image/svg+xml"/>
  <Override PartName="/ppt/media/image16.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6.svg" ContentType="image/svg+xml"/>
  <Override PartName="/ppt/media/image37.svg" ContentType="image/svg+xml"/>
  <Override PartName="/ppt/media/image38.svg" ContentType="image/svg+xml"/>
  <Override PartName="/ppt/media/image40.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6" r:id="rId13"/>
    <p:sldId id="268" r:id="rId14"/>
    <p:sldId id="269" r:id="rId15"/>
    <p:sldId id="270" r:id="rId16"/>
  </p:sldIdLst>
  <p:sldSz cx="14630400" cy="8229600"/>
  <p:notesSz cx="8229600" cy="14630400"/>
  <p:embeddedFontLst>
    <p:embeddedFont>
      <p:font typeface="Bitter" pitchFamily="34" charset="0"/>
      <p:bold r:id="rId20"/>
    </p:embeddedFont>
    <p:embeddedFont>
      <p:font typeface="Bitter" pitchFamily="34" charset="-122"/>
      <p:bold r:id="rId21"/>
    </p:embeddedFont>
    <p:embeddedFont>
      <p:font typeface="Bitter"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p:spPr>
      </p:sp>
      <p:sp>
        <p:nvSpPr>
          <p:cNvPr id="3" name="Shape 1"/>
          <p:cNvSpPr/>
          <p:nvPr/>
        </p:nvSpPr>
        <p:spPr>
          <a:xfrm>
            <a:off x="0" y="0"/>
            <a:ext cx="14630400" cy="8229600"/>
          </a:xfrm>
          <a:prstGeom prst="rect">
            <a:avLst/>
          </a:prstGeom>
          <a:solidFill>
            <a:srgbClr val="1C1D1F"/>
          </a:solidFill>
        </p:spPr>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image" Target="../media/image30.svg"/><Relationship Id="rId4" Type="http://schemas.openxmlformats.org/officeDocument/2006/relationships/image" Target="../media/image12.png"/><Relationship Id="rId3" Type="http://schemas.openxmlformats.org/officeDocument/2006/relationships/tags" Target="../tags/tag31.xml"/><Relationship Id="rId28" Type="http://schemas.openxmlformats.org/officeDocument/2006/relationships/slideLayout" Target="../slideLayouts/slideLayout10.xml"/><Relationship Id="rId27" Type="http://schemas.openxmlformats.org/officeDocument/2006/relationships/image" Target="../media/image35.png"/><Relationship Id="rId26" Type="http://schemas.openxmlformats.org/officeDocument/2006/relationships/image" Target="../media/image34.png"/><Relationship Id="rId25" Type="http://schemas.openxmlformats.org/officeDocument/2006/relationships/tags" Target="../tags/tag48.xml"/><Relationship Id="rId24" Type="http://schemas.openxmlformats.org/officeDocument/2006/relationships/tags" Target="../tags/tag47.xml"/><Relationship Id="rId23" Type="http://schemas.openxmlformats.org/officeDocument/2006/relationships/image" Target="../media/image33.svg"/><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tags" Target="../tags/tag30.xml"/><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image" Target="../media/image32.svg"/><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image" Target="../media/image31.svg"/><Relationship Id="rId10" Type="http://schemas.openxmlformats.org/officeDocument/2006/relationships/tags" Target="../tags/tag36.xml"/><Relationship Id="rId1" Type="http://schemas.openxmlformats.org/officeDocument/2006/relationships/tags" Target="../tags/tag29.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38.svg"/><Relationship Id="rId3" Type="http://schemas.openxmlformats.org/officeDocument/2006/relationships/image" Target="../media/image37.svg"/><Relationship Id="rId2" Type="http://schemas.openxmlformats.org/officeDocument/2006/relationships/image" Target="../media/image36.sv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3.svg"/><Relationship Id="rId3" Type="http://schemas.openxmlformats.org/officeDocument/2006/relationships/image" Target="../media/image12.png"/><Relationship Id="rId28" Type="http://schemas.openxmlformats.org/officeDocument/2006/relationships/notesSlide" Target="../notesSlides/notesSlide5.xml"/><Relationship Id="rId27" Type="http://schemas.openxmlformats.org/officeDocument/2006/relationships/slideLayout" Target="../slideLayouts/slideLayout6.xml"/><Relationship Id="rId26" Type="http://schemas.openxmlformats.org/officeDocument/2006/relationships/image" Target="../media/image21.png"/><Relationship Id="rId25" Type="http://schemas.openxmlformats.org/officeDocument/2006/relationships/image" Target="../media/image20.png"/><Relationship Id="rId24" Type="http://schemas.openxmlformats.org/officeDocument/2006/relationships/image" Target="../media/image19.png"/><Relationship Id="rId23" Type="http://schemas.openxmlformats.org/officeDocument/2006/relationships/image" Target="../media/image18.png"/><Relationship Id="rId22" Type="http://schemas.openxmlformats.org/officeDocument/2006/relationships/image" Target="../media/image17.png"/><Relationship Id="rId21" Type="http://schemas.openxmlformats.org/officeDocument/2006/relationships/tags" Target="../tags/tag16.xml"/><Relationship Id="rId20" Type="http://schemas.openxmlformats.org/officeDocument/2006/relationships/tags" Target="../tags/tag15.xml"/><Relationship Id="rId2" Type="http://schemas.openxmlformats.org/officeDocument/2006/relationships/tags" Target="../tags/tag2.xml"/><Relationship Id="rId19" Type="http://schemas.openxmlformats.org/officeDocument/2006/relationships/image" Target="../media/image16.svg"/><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image" Target="../media/image15.svg"/><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28.png"/></Relationships>
</file>

<file path=ppt/slides/_rels/slide9.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5" Type="http://schemas.openxmlformats.org/officeDocument/2006/relationships/notesSlide" Target="../notesSlides/notesSlide9.xml"/><Relationship Id="rId14" Type="http://schemas.openxmlformats.org/officeDocument/2006/relationships/slideLayout" Target="../slideLayouts/slideLayout10.xml"/><Relationship Id="rId13" Type="http://schemas.openxmlformats.org/officeDocument/2006/relationships/image" Target="../media/image29.png"/><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315335" y="445770"/>
            <a:ext cx="7556500" cy="2500630"/>
          </a:xfrm>
          <a:prstGeom prst="rect">
            <a:avLst/>
          </a:prstGeom>
          <a:noFill/>
        </p:spPr>
        <p:txBody>
          <a:bodyPr wrap="square" lIns="0" tIns="0" rIns="0" bIns="0" rtlCol="0" anchor="t"/>
          <a:lstStyle/>
          <a:p>
            <a:pPr marL="0" indent="0" algn="ctr">
              <a:lnSpc>
                <a:spcPts val="5550"/>
              </a:lnSpc>
              <a:buNone/>
            </a:pPr>
            <a:r>
              <a:rPr lang="en-IN" altLang="en-US" sz="4450" b="1" dirty="0">
                <a:solidFill>
                  <a:srgbClr val="E1E5CD"/>
                </a:solidFill>
                <a:latin typeface="Outfit Bold" pitchFamily="34" charset="0"/>
                <a:ea typeface="Outfit Bold" pitchFamily="34" charset="-122"/>
                <a:cs typeface="Outfit Bold" pitchFamily="34" charset="-120"/>
              </a:rPr>
              <a:t>welcome to </a:t>
            </a:r>
            <a:endParaRPr lang="en-US" sz="4450" b="1" dirty="0">
              <a:solidFill>
                <a:srgbClr val="E1E5CD"/>
              </a:solidFill>
              <a:latin typeface="Outfit Bold" pitchFamily="34" charset="0"/>
              <a:ea typeface="Outfit Bold" pitchFamily="34" charset="-122"/>
              <a:cs typeface="Outfit Bold" pitchFamily="34" charset="-120"/>
            </a:endParaRPr>
          </a:p>
          <a:p>
            <a:pPr marL="0" indent="0" algn="ctr">
              <a:lnSpc>
                <a:spcPts val="5550"/>
              </a:lnSpc>
              <a:buNone/>
            </a:pPr>
            <a:r>
              <a:rPr lang="en-US" sz="4450" b="1" dirty="0">
                <a:solidFill>
                  <a:srgbClr val="E1E5CD"/>
                </a:solidFill>
                <a:latin typeface="Outfit Bold" pitchFamily="34" charset="0"/>
                <a:ea typeface="Outfit Bold" pitchFamily="34" charset="-122"/>
                <a:cs typeface="Outfit Bold" pitchFamily="34" charset="-120"/>
              </a:rPr>
              <a:t>AI-Based Automated Presentation Generator</a:t>
            </a:r>
            <a:endParaRPr lang="en-US" sz="4450" dirty="0"/>
          </a:p>
        </p:txBody>
      </p:sp>
      <p:sp>
        <p:nvSpPr>
          <p:cNvPr id="4" name="Text 1"/>
          <p:cNvSpPr/>
          <p:nvPr/>
        </p:nvSpPr>
        <p:spPr>
          <a:xfrm>
            <a:off x="3315335" y="2984500"/>
            <a:ext cx="7556500" cy="1043940"/>
          </a:xfrm>
          <a:prstGeom prst="rect">
            <a:avLst/>
          </a:prstGeom>
          <a:noFill/>
        </p:spPr>
        <p:txBody>
          <a:bodyPr wrap="square" lIns="0" tIns="0" rIns="0" bIns="0" rtlCol="0" anchor="t"/>
          <a:lstStyle/>
          <a:p>
            <a:pPr marL="0" indent="0" algn="ctr">
              <a:lnSpc>
                <a:spcPts val="2850"/>
              </a:lnSpc>
              <a:buNone/>
            </a:pPr>
            <a:r>
              <a:rPr lang="en-US" sz="1750" dirty="0">
                <a:solidFill>
                  <a:srgbClr val="C2C4B5"/>
                </a:solidFill>
                <a:latin typeface="Bitter" pitchFamily="34" charset="0"/>
                <a:ea typeface="Bitter" pitchFamily="34" charset="-122"/>
                <a:cs typeface="Bitter" pitchFamily="34" charset="-120"/>
              </a:rPr>
              <a:t>Creating complete, professional presentations using artificial intelligence</a:t>
            </a:r>
            <a:r>
              <a:rPr lang="en-IN" altLang="en-US" sz="1750" dirty="0">
                <a:solidFill>
                  <a:srgbClr val="C2C4B5"/>
                </a:solidFill>
                <a:latin typeface="Bitter" pitchFamily="34" charset="0"/>
                <a:ea typeface="Bitter" pitchFamily="34" charset="-122"/>
                <a:cs typeface="Bitter" pitchFamily="34" charset="-120"/>
              </a:rPr>
              <a:t>.</a:t>
            </a:r>
            <a:endParaRPr lang="en-IN" altLang="en-US" sz="1750" dirty="0">
              <a:solidFill>
                <a:srgbClr val="C2C4B5"/>
              </a:solidFill>
              <a:latin typeface="Bitter" pitchFamily="34" charset="0"/>
              <a:ea typeface="Bitter" pitchFamily="34" charset="-122"/>
              <a:cs typeface="Bitter" pitchFamily="34" charset="-120"/>
            </a:endParaRPr>
          </a:p>
          <a:p>
            <a:pPr marL="0" indent="0" algn="l">
              <a:lnSpc>
                <a:spcPts val="2850"/>
              </a:lnSpc>
              <a:buNone/>
            </a:pPr>
            <a:endParaRPr lang="en-IN" altLang="en-US" sz="1750" dirty="0">
              <a:solidFill>
                <a:srgbClr val="C2C4B5"/>
              </a:solidFill>
              <a:latin typeface="Bitter" pitchFamily="34" charset="0"/>
              <a:ea typeface="Bitter" pitchFamily="34" charset="-122"/>
              <a:cs typeface="Bitter" pitchFamily="34" charset="-120"/>
            </a:endParaRPr>
          </a:p>
          <a:p>
            <a:pPr marL="0" indent="0" algn="ctr">
              <a:lnSpc>
                <a:spcPts val="2850"/>
              </a:lnSpc>
              <a:buNone/>
            </a:pPr>
            <a:endParaRPr lang="en-IN" altLang="en-US" sz="1750" dirty="0">
              <a:solidFill>
                <a:srgbClr val="C2C4B5"/>
              </a:solidFill>
              <a:latin typeface="Bitter" pitchFamily="34" charset="0"/>
              <a:ea typeface="Bitter" pitchFamily="34" charset="-122"/>
              <a:cs typeface="Bitter" pitchFamily="34" charset="-120"/>
            </a:endParaRPr>
          </a:p>
          <a:p>
            <a:pPr marL="0" indent="0" algn="ctr">
              <a:lnSpc>
                <a:spcPts val="2850"/>
              </a:lnSpc>
              <a:buNone/>
            </a:pPr>
            <a:endParaRPr lang="en-IN" altLang="en-US" sz="1750" dirty="0">
              <a:solidFill>
                <a:srgbClr val="C2C4B5"/>
              </a:solidFill>
              <a:latin typeface="Bitter" pitchFamily="34" charset="0"/>
              <a:ea typeface="Bitter" pitchFamily="34" charset="-122"/>
              <a:cs typeface="Bitter" pitchFamily="34" charset="-120"/>
            </a:endParaRPr>
          </a:p>
          <a:p>
            <a:pPr marL="0" indent="0" algn="ctr">
              <a:lnSpc>
                <a:spcPts val="2850"/>
              </a:lnSpc>
              <a:buNone/>
            </a:pPr>
            <a:endParaRPr lang="en-IN" altLang="en-US" sz="1750" dirty="0">
              <a:solidFill>
                <a:srgbClr val="C2C4B5"/>
              </a:solidFill>
              <a:latin typeface="Bitter" pitchFamily="34" charset="0"/>
              <a:ea typeface="Bitter" pitchFamily="34" charset="-122"/>
              <a:cs typeface="Bitter" pitchFamily="34" charset="-120"/>
            </a:endParaRPr>
          </a:p>
          <a:p>
            <a:pPr marL="0" indent="0" algn="ctr">
              <a:lnSpc>
                <a:spcPts val="2850"/>
              </a:lnSpc>
              <a:buNone/>
            </a:pPr>
            <a:endParaRPr lang="en-IN" altLang="en-US" sz="1750" dirty="0">
              <a:solidFill>
                <a:srgbClr val="C2C4B5"/>
              </a:solidFill>
              <a:latin typeface="Bitter" pitchFamily="34" charset="0"/>
              <a:ea typeface="Bitter" pitchFamily="34" charset="-122"/>
              <a:cs typeface="Bitter" pitchFamily="34" charset="-120"/>
            </a:endParaRPr>
          </a:p>
        </p:txBody>
      </p:sp>
      <p:sp>
        <p:nvSpPr>
          <p:cNvPr id="5" name="Freeform 4"/>
          <p:cNvSpPr/>
          <p:nvPr/>
        </p:nvSpPr>
        <p:spPr>
          <a:xfrm>
            <a:off x="4481195" y="4685030"/>
            <a:ext cx="5225415" cy="5214620"/>
          </a:xfrm>
          <a:custGeom>
            <a:avLst/>
            <a:gdLst/>
            <a:ahLst/>
            <a:cxnLst/>
            <a:rect l="l" t="t" r="r" b="b"/>
            <a:pathLst>
              <a:path w="9707462" h="11625703">
                <a:moveTo>
                  <a:pt x="0" y="0"/>
                </a:moveTo>
                <a:lnTo>
                  <a:pt x="9707462" y="0"/>
                </a:lnTo>
                <a:lnTo>
                  <a:pt x="9707462" y="11625703"/>
                </a:lnTo>
                <a:lnTo>
                  <a:pt x="0" y="11625703"/>
                </a:lnTo>
                <a:lnTo>
                  <a:pt x="0" y="0"/>
                </a:lnTo>
                <a:close/>
              </a:path>
            </a:pathLst>
          </a:custGeom>
          <a:blipFill>
            <a:blip r:embed="rId1"/>
            <a:stretch>
              <a:fillRect/>
            </a:stretch>
          </a:blipFill>
        </p:spPr>
      </p:sp>
      <p:sp>
        <p:nvSpPr>
          <p:cNvPr id="6" name="Freeform 6"/>
          <p:cNvSpPr/>
          <p:nvPr/>
        </p:nvSpPr>
        <p:spPr>
          <a:xfrm rot="2301051">
            <a:off x="185235" y="6299839"/>
            <a:ext cx="1649711" cy="1985316"/>
          </a:xfrm>
          <a:custGeom>
            <a:avLst/>
            <a:gdLst/>
            <a:ahLst/>
            <a:cxnLst/>
            <a:rect l="l" t="t" r="r" b="b"/>
            <a:pathLst>
              <a:path w="2242585" h="3169731">
                <a:moveTo>
                  <a:pt x="0" y="0"/>
                </a:moveTo>
                <a:lnTo>
                  <a:pt x="2242585" y="0"/>
                </a:lnTo>
                <a:lnTo>
                  <a:pt x="2242585" y="3169731"/>
                </a:lnTo>
                <a:lnTo>
                  <a:pt x="0" y="3169731"/>
                </a:lnTo>
                <a:lnTo>
                  <a:pt x="0" y="0"/>
                </a:lnTo>
                <a:close/>
              </a:path>
            </a:pathLst>
          </a:custGeom>
          <a:blipFill>
            <a:blip r:embed="rId2"/>
            <a:stretch>
              <a:fillRect/>
            </a:stretch>
          </a:blipFill>
        </p:spPr>
      </p:sp>
      <p:sp>
        <p:nvSpPr>
          <p:cNvPr id="7" name="Freeform 6"/>
          <p:cNvSpPr/>
          <p:nvPr/>
        </p:nvSpPr>
        <p:spPr>
          <a:xfrm rot="18741051">
            <a:off x="12664890" y="6377944"/>
            <a:ext cx="1649711" cy="1985316"/>
          </a:xfrm>
          <a:custGeom>
            <a:avLst/>
            <a:gdLst/>
            <a:ahLst/>
            <a:cxnLst/>
            <a:rect l="l" t="t" r="r" b="b"/>
            <a:pathLst>
              <a:path w="2242585" h="3169731">
                <a:moveTo>
                  <a:pt x="0" y="0"/>
                </a:moveTo>
                <a:lnTo>
                  <a:pt x="2242585" y="0"/>
                </a:lnTo>
                <a:lnTo>
                  <a:pt x="2242585" y="3169731"/>
                </a:lnTo>
                <a:lnTo>
                  <a:pt x="0" y="3169731"/>
                </a:lnTo>
                <a:lnTo>
                  <a:pt x="0" y="0"/>
                </a:lnTo>
                <a:close/>
              </a:path>
            </a:pathLst>
          </a:custGeom>
          <a:blipFill>
            <a:blip r:embed="rId2"/>
            <a:stretch>
              <a:fillRect/>
            </a:stretch>
          </a:blipFill>
        </p:spPr>
      </p:sp>
      <p:sp>
        <p:nvSpPr>
          <p:cNvPr id="8" name="Freeform 5"/>
          <p:cNvSpPr/>
          <p:nvPr/>
        </p:nvSpPr>
        <p:spPr>
          <a:xfrm rot="-1100670">
            <a:off x="395488" y="153818"/>
            <a:ext cx="2061507" cy="1689405"/>
          </a:xfrm>
          <a:custGeom>
            <a:avLst/>
            <a:gdLst/>
            <a:ahLst/>
            <a:cxnLst/>
            <a:rect l="l" t="t" r="r" b="b"/>
            <a:pathLst>
              <a:path w="2802372" h="2697283">
                <a:moveTo>
                  <a:pt x="0" y="0"/>
                </a:moveTo>
                <a:lnTo>
                  <a:pt x="2802372" y="0"/>
                </a:lnTo>
                <a:lnTo>
                  <a:pt x="2802372" y="2697283"/>
                </a:lnTo>
                <a:lnTo>
                  <a:pt x="0" y="2697283"/>
                </a:lnTo>
                <a:lnTo>
                  <a:pt x="0" y="0"/>
                </a:lnTo>
                <a:close/>
              </a:path>
            </a:pathLst>
          </a:custGeom>
          <a:blipFill>
            <a:blip r:embed="rId3"/>
            <a:stretch>
              <a:fillRect/>
            </a:stretch>
          </a:blipFill>
        </p:spPr>
      </p:sp>
      <p:sp>
        <p:nvSpPr>
          <p:cNvPr id="9" name="Freeform 5"/>
          <p:cNvSpPr/>
          <p:nvPr/>
        </p:nvSpPr>
        <p:spPr>
          <a:xfrm rot="-1100670">
            <a:off x="11887718" y="153818"/>
            <a:ext cx="2061507" cy="1689405"/>
          </a:xfrm>
          <a:custGeom>
            <a:avLst/>
            <a:gdLst/>
            <a:ahLst/>
            <a:cxnLst/>
            <a:rect l="l" t="t" r="r" b="b"/>
            <a:pathLst>
              <a:path w="2802372" h="2697283">
                <a:moveTo>
                  <a:pt x="0" y="0"/>
                </a:moveTo>
                <a:lnTo>
                  <a:pt x="2802372" y="0"/>
                </a:lnTo>
                <a:lnTo>
                  <a:pt x="2802372" y="2697283"/>
                </a:lnTo>
                <a:lnTo>
                  <a:pt x="0" y="2697283"/>
                </a:lnTo>
                <a:lnTo>
                  <a:pt x="0" y="0"/>
                </a:lnTo>
                <a:close/>
              </a:path>
            </a:pathLst>
          </a:custGeom>
          <a:blipFill>
            <a:blip r:embed="rId3"/>
            <a:stretch>
              <a:fillRect/>
            </a:stretch>
          </a:blipFill>
        </p:spPr>
      </p:sp>
      <p:sp>
        <p:nvSpPr>
          <p:cNvPr id="11" name="Text Box 10"/>
          <p:cNvSpPr txBox="1"/>
          <p:nvPr/>
        </p:nvSpPr>
        <p:spPr>
          <a:xfrm>
            <a:off x="2193290" y="6868795"/>
            <a:ext cx="2287905" cy="834390"/>
          </a:xfrm>
          <a:prstGeom prst="rect">
            <a:avLst/>
          </a:prstGeom>
          <a:noFill/>
        </p:spPr>
        <p:txBody>
          <a:bodyPr wrap="square" rtlCol="0" anchor="t">
            <a:noAutofit/>
          </a:bodyPr>
          <a:p>
            <a:pPr marL="0" indent="0" algn="l">
              <a:lnSpc>
                <a:spcPts val="2850"/>
              </a:lnSpc>
              <a:buNone/>
            </a:pPr>
            <a:r>
              <a:rPr lang="en-IN" altLang="en-US" sz="1750" dirty="0">
                <a:solidFill>
                  <a:srgbClr val="C2C4B5"/>
                </a:solidFill>
                <a:latin typeface="Bitter" pitchFamily="34" charset="0"/>
                <a:ea typeface="Bitter" pitchFamily="34" charset="-122"/>
                <a:cs typeface="Bitter" pitchFamily="34" charset="-120"/>
                <a:sym typeface="+mn-ea"/>
              </a:rPr>
              <a:t>Presented By:</a:t>
            </a:r>
            <a:endParaRPr lang="en-IN" altLang="en-US" sz="1750" dirty="0">
              <a:solidFill>
                <a:srgbClr val="C2C4B5"/>
              </a:solidFill>
              <a:latin typeface="Bitter" pitchFamily="34" charset="0"/>
              <a:ea typeface="Bitter" pitchFamily="34" charset="-122"/>
              <a:cs typeface="Bitter" pitchFamily="34" charset="-120"/>
            </a:endParaRPr>
          </a:p>
          <a:p>
            <a:pPr marL="0" indent="0" algn="l">
              <a:lnSpc>
                <a:spcPts val="2850"/>
              </a:lnSpc>
              <a:buNone/>
            </a:pPr>
            <a:r>
              <a:rPr lang="en-IN" altLang="en-US" sz="1750" dirty="0">
                <a:solidFill>
                  <a:srgbClr val="C2C4B5"/>
                </a:solidFill>
                <a:latin typeface="Bitter" pitchFamily="34" charset="0"/>
                <a:ea typeface="Bitter" pitchFamily="34" charset="-122"/>
                <a:cs typeface="Bitter" pitchFamily="34" charset="-120"/>
                <a:sym typeface="+mn-ea"/>
              </a:rPr>
              <a:t>Amritpal Singh </a:t>
            </a:r>
            <a:endParaRPr lang="en-IN" altLang="en-US" sz="1750" dirty="0">
              <a:solidFill>
                <a:srgbClr val="C2C4B5"/>
              </a:solidFill>
              <a:latin typeface="Bitter" pitchFamily="34" charset="0"/>
              <a:ea typeface="Bitter" pitchFamily="34" charset="-122"/>
              <a:cs typeface="Bitter" pitchFamily="34" charset="-12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0"/>
          <p:cNvSpPr/>
          <p:nvPr/>
        </p:nvSpPr>
        <p:spPr>
          <a:xfrm>
            <a:off x="3042880" y="497919"/>
            <a:ext cx="6621185" cy="442674"/>
          </a:xfrm>
          <a:prstGeom prst="rect">
            <a:avLst/>
          </a:prstGeom>
          <a:noFill/>
        </p:spPr>
        <p:txBody>
          <a:bodyPr wrap="none" lIns="0" tIns="0" rIns="0" bIns="0" rtlCol="0" anchor="t"/>
          <a:lstStyle/>
          <a:p>
            <a:pPr marL="0" indent="0" algn="l">
              <a:lnSpc>
                <a:spcPts val="3450"/>
              </a:lnSpc>
              <a:buNone/>
            </a:pPr>
            <a:r>
              <a:rPr lang="en-US" sz="2750" b="1" dirty="0">
                <a:solidFill>
                  <a:srgbClr val="E1E5CD"/>
                </a:solidFill>
                <a:latin typeface="Outfit Bold" pitchFamily="34" charset="0"/>
                <a:ea typeface="Outfit Bold" pitchFamily="34" charset="-122"/>
                <a:cs typeface="Outfit Bold" pitchFamily="34" charset="-120"/>
              </a:rPr>
              <a:t> AI-Powered Image Generation</a:t>
            </a:r>
            <a:endParaRPr lang="en-US" sz="2750" dirty="0"/>
          </a:p>
        </p:txBody>
      </p:sp>
      <p:sp>
        <p:nvSpPr>
          <p:cNvPr id="4" name="Text 1"/>
          <p:cNvSpPr/>
          <p:nvPr/>
        </p:nvSpPr>
        <p:spPr>
          <a:xfrm>
            <a:off x="1095335" y="1054060"/>
            <a:ext cx="8152209" cy="453390"/>
          </a:xfrm>
          <a:prstGeom prst="rect">
            <a:avLst/>
          </a:prstGeom>
          <a:noFill/>
        </p:spPr>
        <p:txBody>
          <a:bodyPr wrap="square" lIns="0" tIns="0" rIns="0" bIns="0" rtlCol="0" anchor="t"/>
          <a:lstStyle/>
          <a:p>
            <a:pPr marL="0" indent="0" algn="l">
              <a:lnSpc>
                <a:spcPts val="1750"/>
              </a:lnSpc>
              <a:buNone/>
            </a:pPr>
            <a:r>
              <a:rPr lang="en-US" sz="1100" dirty="0">
                <a:solidFill>
                  <a:srgbClr val="C2C4B5"/>
                </a:solidFill>
                <a:latin typeface="Bitter" pitchFamily="34" charset="0"/>
                <a:ea typeface="Bitter" pitchFamily="34" charset="-122"/>
                <a:cs typeface="Bitter" pitchFamily="34" charset="-120"/>
              </a:rPr>
              <a:t>ImageKit automatically generates contextually relevant images that bring your slides to life. By analyzing slide content, it creates visuals that enhance your message and stores them securely in Firestore for instant access.</a:t>
            </a:r>
            <a:endParaRPr lang="en-US" sz="1100" dirty="0"/>
          </a:p>
        </p:txBody>
      </p:sp>
      <p:sp>
        <p:nvSpPr>
          <p:cNvPr id="5" name="Shape 2"/>
          <p:cNvSpPr/>
          <p:nvPr>
            <p:custDataLst>
              <p:tags r:id="rId1"/>
            </p:custDataLst>
          </p:nvPr>
        </p:nvSpPr>
        <p:spPr>
          <a:xfrm>
            <a:off x="638135" y="1810901"/>
            <a:ext cx="8152209" cy="1383268"/>
          </a:xfrm>
          <a:prstGeom prst="roundRect">
            <a:avLst>
              <a:gd name="adj" fmla="val 1536"/>
            </a:avLst>
          </a:prstGeom>
          <a:solidFill>
            <a:srgbClr val="3B3C3E"/>
          </a:solidFill>
        </p:spPr>
        <p:txBody>
          <a:bodyPr/>
          <a:p>
            <a:endParaRPr lang="en-US"/>
          </a:p>
        </p:txBody>
      </p:sp>
      <p:sp>
        <p:nvSpPr>
          <p:cNvPr id="6" name="Shape 3"/>
          <p:cNvSpPr/>
          <p:nvPr>
            <p:custDataLst>
              <p:tags r:id="rId2"/>
            </p:custDataLst>
          </p:nvPr>
        </p:nvSpPr>
        <p:spPr>
          <a:xfrm>
            <a:off x="779820" y="1952585"/>
            <a:ext cx="425053" cy="425053"/>
          </a:xfrm>
          <a:prstGeom prst="roundRect">
            <a:avLst>
              <a:gd name="adj" fmla="val 21510460"/>
            </a:avLst>
          </a:prstGeom>
          <a:solidFill>
            <a:srgbClr val="9FA582"/>
          </a:solidFill>
        </p:spPr>
      </p:sp>
      <p:pic>
        <p:nvPicPr>
          <p:cNvPr id="7" name="Image 1" descr="preencoded.png"/>
          <p:cNvPicPr>
            <a:picLocks noChangeAspect="1"/>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896739" y="2069505"/>
            <a:ext cx="191214" cy="191214"/>
          </a:xfrm>
          <a:prstGeom prst="rect">
            <a:avLst/>
          </a:prstGeom>
        </p:spPr>
      </p:pic>
      <p:sp>
        <p:nvSpPr>
          <p:cNvPr id="8" name="Text 4"/>
          <p:cNvSpPr/>
          <p:nvPr>
            <p:custDataLst>
              <p:tags r:id="rId6"/>
            </p:custDataLst>
          </p:nvPr>
        </p:nvSpPr>
        <p:spPr>
          <a:xfrm>
            <a:off x="779820" y="2519323"/>
            <a:ext cx="1771055" cy="221456"/>
          </a:xfrm>
          <a:prstGeom prst="rect">
            <a:avLst/>
          </a:prstGeom>
          <a:noFill/>
        </p:spPr>
        <p:txBody>
          <a:bodyPr wrap="non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Smart Creation</a:t>
            </a:r>
            <a:endParaRPr lang="en-US" sz="1350" dirty="0"/>
          </a:p>
        </p:txBody>
      </p:sp>
      <p:sp>
        <p:nvSpPr>
          <p:cNvPr id="9" name="Text 5"/>
          <p:cNvSpPr/>
          <p:nvPr>
            <p:custDataLst>
              <p:tags r:id="rId7"/>
            </p:custDataLst>
          </p:nvPr>
        </p:nvSpPr>
        <p:spPr>
          <a:xfrm>
            <a:off x="779820" y="2825790"/>
            <a:ext cx="7868841" cy="226695"/>
          </a:xfrm>
          <a:prstGeom prst="rect">
            <a:avLst/>
          </a:prstGeom>
          <a:noFill/>
        </p:spPr>
        <p:txBody>
          <a:bodyPr wrap="none" lIns="0" tIns="0" rIns="0" bIns="0" rtlCol="0" anchor="t"/>
          <a:lstStyle/>
          <a:p>
            <a:pPr marL="0" indent="0" algn="l">
              <a:lnSpc>
                <a:spcPts val="1750"/>
              </a:lnSpc>
              <a:buNone/>
            </a:pPr>
            <a:r>
              <a:rPr lang="en-US" sz="1100" dirty="0">
                <a:solidFill>
                  <a:srgbClr val="C2C4B5"/>
                </a:solidFill>
                <a:latin typeface="Bitter" pitchFamily="34" charset="0"/>
                <a:ea typeface="Bitter" pitchFamily="34" charset="-122"/>
                <a:cs typeface="Bitter" pitchFamily="34" charset="-120"/>
              </a:rPr>
              <a:t>Analyzes slide text to generate perfectly matched images</a:t>
            </a:r>
            <a:endParaRPr lang="en-US" sz="1100" dirty="0"/>
          </a:p>
        </p:txBody>
      </p:sp>
      <p:sp>
        <p:nvSpPr>
          <p:cNvPr id="10" name="Shape 6"/>
          <p:cNvSpPr/>
          <p:nvPr>
            <p:custDataLst>
              <p:tags r:id="rId8"/>
            </p:custDataLst>
          </p:nvPr>
        </p:nvSpPr>
        <p:spPr>
          <a:xfrm>
            <a:off x="638135" y="3335853"/>
            <a:ext cx="8152209" cy="1383268"/>
          </a:xfrm>
          <a:prstGeom prst="roundRect">
            <a:avLst>
              <a:gd name="adj" fmla="val 1536"/>
            </a:avLst>
          </a:prstGeom>
          <a:solidFill>
            <a:srgbClr val="3B3C3E"/>
          </a:solidFill>
        </p:spPr>
      </p:sp>
      <p:sp>
        <p:nvSpPr>
          <p:cNvPr id="11" name="Shape 7"/>
          <p:cNvSpPr/>
          <p:nvPr>
            <p:custDataLst>
              <p:tags r:id="rId9"/>
            </p:custDataLst>
          </p:nvPr>
        </p:nvSpPr>
        <p:spPr>
          <a:xfrm>
            <a:off x="779820" y="3477538"/>
            <a:ext cx="425053" cy="425053"/>
          </a:xfrm>
          <a:prstGeom prst="roundRect">
            <a:avLst>
              <a:gd name="adj" fmla="val 21510460"/>
            </a:avLst>
          </a:prstGeom>
          <a:solidFill>
            <a:srgbClr val="9FA582"/>
          </a:solidFill>
        </p:spPr>
      </p:sp>
      <p:pic>
        <p:nvPicPr>
          <p:cNvPr id="12" name="Image 2" descr="preencoded.png"/>
          <p:cNvPicPr>
            <a:picLocks noChangeAspect="1"/>
          </p:cNvPicPr>
          <p:nvPr>
            <p:custDataLst>
              <p:tags r:id="rId10"/>
            </p:custDataLst>
          </p:nvPr>
        </p:nvPicPr>
        <p:blipFill>
          <a:blip r:embed="rId4">
            <a:extLst>
              <a:ext uri="{96DAC541-7B7A-43D3-8B79-37D633B846F1}">
                <asvg:svgBlip xmlns:asvg="http://schemas.microsoft.com/office/drawing/2016/SVG/main" r:embed="rId11"/>
              </a:ext>
            </a:extLst>
          </a:blip>
          <a:stretch>
            <a:fillRect/>
          </a:stretch>
        </p:blipFill>
        <p:spPr>
          <a:xfrm>
            <a:off x="896739" y="3594457"/>
            <a:ext cx="191214" cy="191214"/>
          </a:xfrm>
          <a:prstGeom prst="rect">
            <a:avLst/>
          </a:prstGeom>
        </p:spPr>
      </p:pic>
      <p:sp>
        <p:nvSpPr>
          <p:cNvPr id="13" name="Text 8"/>
          <p:cNvSpPr/>
          <p:nvPr>
            <p:custDataLst>
              <p:tags r:id="rId12"/>
            </p:custDataLst>
          </p:nvPr>
        </p:nvSpPr>
        <p:spPr>
          <a:xfrm>
            <a:off x="779820" y="4044275"/>
            <a:ext cx="1771055" cy="221456"/>
          </a:xfrm>
          <a:prstGeom prst="rect">
            <a:avLst/>
          </a:prstGeom>
          <a:noFill/>
        </p:spPr>
        <p:txBody>
          <a:bodyPr wrap="non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Cloud Storage</a:t>
            </a:r>
            <a:endParaRPr lang="en-US" sz="1350" dirty="0"/>
          </a:p>
        </p:txBody>
      </p:sp>
      <p:sp>
        <p:nvSpPr>
          <p:cNvPr id="14" name="Text 9"/>
          <p:cNvSpPr/>
          <p:nvPr>
            <p:custDataLst>
              <p:tags r:id="rId13"/>
            </p:custDataLst>
          </p:nvPr>
        </p:nvSpPr>
        <p:spPr>
          <a:xfrm>
            <a:off x="779820" y="4350742"/>
            <a:ext cx="7868841" cy="226695"/>
          </a:xfrm>
          <a:prstGeom prst="rect">
            <a:avLst/>
          </a:prstGeom>
          <a:noFill/>
        </p:spPr>
        <p:txBody>
          <a:bodyPr wrap="none" lIns="0" tIns="0" rIns="0" bIns="0" rtlCol="0" anchor="t"/>
          <a:lstStyle/>
          <a:p>
            <a:pPr marL="0" indent="0" algn="l">
              <a:lnSpc>
                <a:spcPts val="1750"/>
              </a:lnSpc>
              <a:buNone/>
            </a:pPr>
            <a:r>
              <a:rPr lang="en-US" sz="1100" dirty="0">
                <a:solidFill>
                  <a:srgbClr val="C2C4B5"/>
                </a:solidFill>
                <a:latin typeface="Bitter" pitchFamily="34" charset="0"/>
                <a:ea typeface="Bitter" pitchFamily="34" charset="-122"/>
                <a:cs typeface="Bitter" pitchFamily="34" charset="-120"/>
              </a:rPr>
              <a:t>Securely stores all image URLs in Firestore database</a:t>
            </a:r>
            <a:endParaRPr lang="en-US" sz="1100" dirty="0"/>
          </a:p>
        </p:txBody>
      </p:sp>
      <p:sp>
        <p:nvSpPr>
          <p:cNvPr id="15" name="Shape 10"/>
          <p:cNvSpPr/>
          <p:nvPr>
            <p:custDataLst>
              <p:tags r:id="rId14"/>
            </p:custDataLst>
          </p:nvPr>
        </p:nvSpPr>
        <p:spPr>
          <a:xfrm>
            <a:off x="638135" y="4860806"/>
            <a:ext cx="8152209" cy="1383268"/>
          </a:xfrm>
          <a:prstGeom prst="roundRect">
            <a:avLst>
              <a:gd name="adj" fmla="val 1536"/>
            </a:avLst>
          </a:prstGeom>
          <a:solidFill>
            <a:srgbClr val="3B3C3E"/>
          </a:solidFill>
        </p:spPr>
      </p:sp>
      <p:sp>
        <p:nvSpPr>
          <p:cNvPr id="16" name="Shape 11"/>
          <p:cNvSpPr/>
          <p:nvPr>
            <p:custDataLst>
              <p:tags r:id="rId15"/>
            </p:custDataLst>
          </p:nvPr>
        </p:nvSpPr>
        <p:spPr>
          <a:xfrm>
            <a:off x="779820" y="5002490"/>
            <a:ext cx="425053" cy="425053"/>
          </a:xfrm>
          <a:prstGeom prst="roundRect">
            <a:avLst>
              <a:gd name="adj" fmla="val 21510460"/>
            </a:avLst>
          </a:prstGeom>
          <a:solidFill>
            <a:srgbClr val="9FA582"/>
          </a:solidFill>
        </p:spPr>
      </p:sp>
      <p:pic>
        <p:nvPicPr>
          <p:cNvPr id="17" name="Image 3" descr="preencoded.png"/>
          <p:cNvPicPr>
            <a:picLocks noChangeAspect="1"/>
          </p:cNvPicPr>
          <p:nvPr>
            <p:custDataLst>
              <p:tags r:id="rId16"/>
            </p:custDataLst>
          </p:nvPr>
        </p:nvPicPr>
        <p:blipFill>
          <a:blip r:embed="rId4">
            <a:extLst>
              <a:ext uri="{96DAC541-7B7A-43D3-8B79-37D633B846F1}">
                <asvg:svgBlip xmlns:asvg="http://schemas.microsoft.com/office/drawing/2016/SVG/main" r:embed="rId17"/>
              </a:ext>
            </a:extLst>
          </a:blip>
          <a:stretch>
            <a:fillRect/>
          </a:stretch>
        </p:blipFill>
        <p:spPr>
          <a:xfrm>
            <a:off x="896739" y="5119410"/>
            <a:ext cx="191214" cy="191214"/>
          </a:xfrm>
          <a:prstGeom prst="rect">
            <a:avLst/>
          </a:prstGeom>
        </p:spPr>
      </p:pic>
      <p:sp>
        <p:nvSpPr>
          <p:cNvPr id="18" name="Text 12"/>
          <p:cNvSpPr/>
          <p:nvPr>
            <p:custDataLst>
              <p:tags r:id="rId18"/>
            </p:custDataLst>
          </p:nvPr>
        </p:nvSpPr>
        <p:spPr>
          <a:xfrm>
            <a:off x="779820" y="5569228"/>
            <a:ext cx="1771055" cy="221456"/>
          </a:xfrm>
          <a:prstGeom prst="rect">
            <a:avLst/>
          </a:prstGeom>
          <a:noFill/>
        </p:spPr>
        <p:txBody>
          <a:bodyPr wrap="non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Auto-Insertion</a:t>
            </a:r>
            <a:endParaRPr lang="en-US" sz="1350" dirty="0"/>
          </a:p>
        </p:txBody>
      </p:sp>
      <p:sp>
        <p:nvSpPr>
          <p:cNvPr id="19" name="Text 13"/>
          <p:cNvSpPr/>
          <p:nvPr>
            <p:custDataLst>
              <p:tags r:id="rId19"/>
            </p:custDataLst>
          </p:nvPr>
        </p:nvSpPr>
        <p:spPr>
          <a:xfrm>
            <a:off x="779820" y="5875695"/>
            <a:ext cx="7868841" cy="226695"/>
          </a:xfrm>
          <a:prstGeom prst="rect">
            <a:avLst/>
          </a:prstGeom>
          <a:noFill/>
        </p:spPr>
        <p:txBody>
          <a:bodyPr wrap="none" lIns="0" tIns="0" rIns="0" bIns="0" rtlCol="0" anchor="t"/>
          <a:lstStyle/>
          <a:p>
            <a:pPr marL="0" indent="0" algn="l">
              <a:lnSpc>
                <a:spcPts val="1750"/>
              </a:lnSpc>
              <a:buNone/>
            </a:pPr>
            <a:r>
              <a:rPr lang="en-US" sz="1100" dirty="0">
                <a:solidFill>
                  <a:srgbClr val="C2C4B5"/>
                </a:solidFill>
                <a:latin typeface="Bitter" pitchFamily="34" charset="0"/>
                <a:ea typeface="Bitter" pitchFamily="34" charset="-122"/>
                <a:cs typeface="Bitter" pitchFamily="34" charset="-120"/>
              </a:rPr>
              <a:t>Seamlessly integrates images into your slides automatically</a:t>
            </a:r>
            <a:endParaRPr lang="en-US" sz="1100" dirty="0"/>
          </a:p>
        </p:txBody>
      </p:sp>
      <p:sp>
        <p:nvSpPr>
          <p:cNvPr id="20" name="Shape 14"/>
          <p:cNvSpPr/>
          <p:nvPr>
            <p:custDataLst>
              <p:tags r:id="rId20"/>
            </p:custDataLst>
          </p:nvPr>
        </p:nvSpPr>
        <p:spPr>
          <a:xfrm>
            <a:off x="638135" y="6385758"/>
            <a:ext cx="8152209" cy="1383268"/>
          </a:xfrm>
          <a:prstGeom prst="roundRect">
            <a:avLst>
              <a:gd name="adj" fmla="val 1536"/>
            </a:avLst>
          </a:prstGeom>
          <a:solidFill>
            <a:srgbClr val="3B3C3E"/>
          </a:solidFill>
        </p:spPr>
      </p:sp>
      <p:sp>
        <p:nvSpPr>
          <p:cNvPr id="21" name="Shape 15"/>
          <p:cNvSpPr/>
          <p:nvPr>
            <p:custDataLst>
              <p:tags r:id="rId21"/>
            </p:custDataLst>
          </p:nvPr>
        </p:nvSpPr>
        <p:spPr>
          <a:xfrm>
            <a:off x="779820" y="6527443"/>
            <a:ext cx="425053" cy="425053"/>
          </a:xfrm>
          <a:prstGeom prst="roundRect">
            <a:avLst>
              <a:gd name="adj" fmla="val 21510460"/>
            </a:avLst>
          </a:prstGeom>
          <a:solidFill>
            <a:srgbClr val="9FA582"/>
          </a:solidFill>
        </p:spPr>
      </p:sp>
      <p:pic>
        <p:nvPicPr>
          <p:cNvPr id="22" name="Image 4" descr="preencoded.png"/>
          <p:cNvPicPr>
            <a:picLocks noChangeAspect="1"/>
          </p:cNvPicPr>
          <p:nvPr>
            <p:custDataLst>
              <p:tags r:id="rId22"/>
            </p:custDataLst>
          </p:nvPr>
        </p:nvPicPr>
        <p:blipFill>
          <a:blip r:embed="rId4">
            <a:extLst>
              <a:ext uri="{96DAC541-7B7A-43D3-8B79-37D633B846F1}">
                <asvg:svgBlip xmlns:asvg="http://schemas.microsoft.com/office/drawing/2016/SVG/main" r:embed="rId23"/>
              </a:ext>
            </a:extLst>
          </a:blip>
          <a:stretch>
            <a:fillRect/>
          </a:stretch>
        </p:blipFill>
        <p:spPr>
          <a:xfrm>
            <a:off x="896739" y="6644362"/>
            <a:ext cx="191214" cy="191214"/>
          </a:xfrm>
          <a:prstGeom prst="rect">
            <a:avLst/>
          </a:prstGeom>
        </p:spPr>
      </p:pic>
      <p:sp>
        <p:nvSpPr>
          <p:cNvPr id="23" name="Text 16"/>
          <p:cNvSpPr/>
          <p:nvPr>
            <p:custDataLst>
              <p:tags r:id="rId24"/>
            </p:custDataLst>
          </p:nvPr>
        </p:nvSpPr>
        <p:spPr>
          <a:xfrm>
            <a:off x="779820" y="7094180"/>
            <a:ext cx="1773912" cy="221456"/>
          </a:xfrm>
          <a:prstGeom prst="rect">
            <a:avLst/>
          </a:prstGeom>
          <a:noFill/>
        </p:spPr>
        <p:txBody>
          <a:bodyPr wrap="none" lIns="0" tIns="0" rIns="0" bIns="0" rtlCol="0" anchor="t"/>
          <a:lstStyle/>
          <a:p>
            <a:pPr marL="0" indent="0" algn="l">
              <a:lnSpc>
                <a:spcPts val="1700"/>
              </a:lnSpc>
              <a:buNone/>
            </a:pPr>
            <a:r>
              <a:rPr lang="en-US" sz="1350" b="1" dirty="0">
                <a:solidFill>
                  <a:srgbClr val="C2C4B5"/>
                </a:solidFill>
                <a:latin typeface="Outfit Bold" pitchFamily="34" charset="0"/>
                <a:ea typeface="Outfit Bold" pitchFamily="34" charset="-122"/>
                <a:cs typeface="Outfit Bold" pitchFamily="34" charset="-120"/>
              </a:rPr>
              <a:t>Flexible Regeneration</a:t>
            </a:r>
            <a:endParaRPr lang="en-US" sz="1350" dirty="0"/>
          </a:p>
        </p:txBody>
      </p:sp>
      <p:sp>
        <p:nvSpPr>
          <p:cNvPr id="24" name="Text 17"/>
          <p:cNvSpPr/>
          <p:nvPr>
            <p:custDataLst>
              <p:tags r:id="rId25"/>
            </p:custDataLst>
          </p:nvPr>
        </p:nvSpPr>
        <p:spPr>
          <a:xfrm>
            <a:off x="779820" y="7400647"/>
            <a:ext cx="7868841" cy="226695"/>
          </a:xfrm>
          <a:prstGeom prst="rect">
            <a:avLst/>
          </a:prstGeom>
          <a:noFill/>
        </p:spPr>
        <p:txBody>
          <a:bodyPr wrap="none" lIns="0" tIns="0" rIns="0" bIns="0" rtlCol="0" anchor="t"/>
          <a:lstStyle/>
          <a:p>
            <a:pPr marL="0" indent="0" algn="l">
              <a:lnSpc>
                <a:spcPts val="1750"/>
              </a:lnSpc>
              <a:buNone/>
            </a:pPr>
            <a:r>
              <a:rPr lang="en-US" sz="1100" dirty="0">
                <a:solidFill>
                  <a:srgbClr val="C2C4B5"/>
                </a:solidFill>
                <a:latin typeface="Bitter" pitchFamily="34" charset="0"/>
                <a:ea typeface="Bitter" pitchFamily="34" charset="-122"/>
                <a:cs typeface="Bitter" pitchFamily="34" charset="-120"/>
              </a:rPr>
              <a:t>Don't like the result? Regenerate instantly with one click</a:t>
            </a:r>
            <a:endParaRPr lang="en-US" sz="1100" dirty="0"/>
          </a:p>
        </p:txBody>
      </p:sp>
      <p:pic>
        <p:nvPicPr>
          <p:cNvPr id="2" name="Picture 4"/>
          <p:cNvPicPr>
            <a:picLocks noChangeAspect="1"/>
          </p:cNvPicPr>
          <p:nvPr/>
        </p:nvPicPr>
        <p:blipFill>
          <a:blip r:embed="rId26"/>
          <a:stretch>
            <a:fillRect/>
          </a:stretch>
        </p:blipFill>
        <p:spPr>
          <a:xfrm>
            <a:off x="9019223" y="2342198"/>
            <a:ext cx="5390515" cy="4302125"/>
          </a:xfrm>
          <a:prstGeom prst="rect">
            <a:avLst/>
          </a:prstGeom>
          <a:noFill/>
          <a:ln>
            <a:noFill/>
          </a:ln>
        </p:spPr>
      </p:pic>
      <p:pic>
        <p:nvPicPr>
          <p:cNvPr id="25" name="Picture 24"/>
          <p:cNvPicPr>
            <a:picLocks noChangeAspect="1"/>
          </p:cNvPicPr>
          <p:nvPr/>
        </p:nvPicPr>
        <p:blipFill>
          <a:blip r:embed="rId27"/>
          <a:stretch>
            <a:fillRect/>
          </a:stretch>
        </p:blipFill>
        <p:spPr>
          <a:xfrm>
            <a:off x="12619355" y="267335"/>
            <a:ext cx="1162685" cy="9899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0"/>
          <p:cNvSpPr/>
          <p:nvPr/>
        </p:nvSpPr>
        <p:spPr>
          <a:xfrm>
            <a:off x="561261" y="441008"/>
            <a:ext cx="7174230" cy="501015"/>
          </a:xfrm>
          <a:prstGeom prst="rect">
            <a:avLst/>
          </a:prstGeom>
          <a:noFill/>
        </p:spPr>
        <p:txBody>
          <a:bodyPr wrap="none" lIns="0" tIns="0" rIns="0" bIns="0" rtlCol="0" anchor="t"/>
          <a:lstStyle/>
          <a:p>
            <a:pPr marL="0" indent="0" algn="l">
              <a:lnSpc>
                <a:spcPts val="3900"/>
              </a:lnSpc>
              <a:buNone/>
            </a:pPr>
            <a:r>
              <a:rPr lang="en-US" sz="3150" b="1" dirty="0">
                <a:solidFill>
                  <a:srgbClr val="E1E5CD"/>
                </a:solidFill>
                <a:latin typeface="Outfit Bold" pitchFamily="34" charset="0"/>
                <a:ea typeface="Outfit Bold" pitchFamily="34" charset="-122"/>
                <a:cs typeface="Outfit Bold" pitchFamily="34" charset="-120"/>
              </a:rPr>
              <a:t>Firestore: The Backbone of Our System</a:t>
            </a:r>
            <a:endParaRPr lang="en-US" sz="3150" dirty="0"/>
          </a:p>
        </p:txBody>
      </p:sp>
      <p:sp>
        <p:nvSpPr>
          <p:cNvPr id="3" name="Text 1"/>
          <p:cNvSpPr/>
          <p:nvPr/>
        </p:nvSpPr>
        <p:spPr>
          <a:xfrm>
            <a:off x="561261" y="1342787"/>
            <a:ext cx="2405539" cy="300633"/>
          </a:xfrm>
          <a:prstGeom prst="rect">
            <a:avLst/>
          </a:prstGeom>
          <a:noFill/>
        </p:spPr>
        <p:txBody>
          <a:bodyPr wrap="none" lIns="0" tIns="0" rIns="0" bIns="0" rtlCol="0" anchor="t"/>
          <a:lstStyle/>
          <a:p>
            <a:pPr marL="0" indent="0" algn="l">
              <a:lnSpc>
                <a:spcPts val="2350"/>
              </a:lnSpc>
              <a:buNone/>
            </a:pPr>
            <a:r>
              <a:rPr lang="en-US" sz="1850" b="1" dirty="0">
                <a:solidFill>
                  <a:srgbClr val="E1E5CD"/>
                </a:solidFill>
                <a:latin typeface="Outfit Bold" pitchFamily="34" charset="0"/>
                <a:ea typeface="Outfit Bold" pitchFamily="34" charset="-122"/>
                <a:cs typeface="Outfit Bold" pitchFamily="34" charset="-120"/>
              </a:rPr>
              <a:t>What We Store</a:t>
            </a:r>
            <a:endParaRPr lang="en-US" sz="1850" dirty="0"/>
          </a:p>
        </p:txBody>
      </p:sp>
      <p:sp>
        <p:nvSpPr>
          <p:cNvPr id="4" name="Shape 2"/>
          <p:cNvSpPr/>
          <p:nvPr/>
        </p:nvSpPr>
        <p:spPr>
          <a:xfrm>
            <a:off x="561261" y="1823799"/>
            <a:ext cx="6558320" cy="1033701"/>
          </a:xfrm>
          <a:prstGeom prst="roundRect">
            <a:avLst>
              <a:gd name="adj" fmla="val 10615"/>
            </a:avLst>
          </a:prstGeom>
          <a:solidFill>
            <a:srgbClr val="1C1D1F"/>
          </a:solidFill>
          <a:ln w="22860">
            <a:solidFill>
              <a:srgbClr val="545557"/>
            </a:solidFill>
            <a:prstDash val="solid"/>
          </a:ln>
        </p:spPr>
      </p:sp>
      <p:sp>
        <p:nvSpPr>
          <p:cNvPr id="5" name="Shape 3"/>
          <p:cNvSpPr/>
          <p:nvPr/>
        </p:nvSpPr>
        <p:spPr>
          <a:xfrm>
            <a:off x="538401" y="1823799"/>
            <a:ext cx="91440" cy="1033701"/>
          </a:xfrm>
          <a:prstGeom prst="roundRect">
            <a:avLst>
              <a:gd name="adj" fmla="val 26308"/>
            </a:avLst>
          </a:prstGeom>
          <a:solidFill>
            <a:srgbClr val="9FA582"/>
          </a:solidFill>
        </p:spPr>
      </p:sp>
      <p:sp>
        <p:nvSpPr>
          <p:cNvPr id="6" name="Text 4"/>
          <p:cNvSpPr/>
          <p:nvPr/>
        </p:nvSpPr>
        <p:spPr>
          <a:xfrm>
            <a:off x="812959" y="2006917"/>
            <a:ext cx="2004655" cy="250627"/>
          </a:xfrm>
          <a:prstGeom prst="rect">
            <a:avLst/>
          </a:prstGeom>
          <a:noFill/>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User Projects</a:t>
            </a:r>
            <a:endParaRPr lang="en-US" sz="1550" dirty="0"/>
          </a:p>
        </p:txBody>
      </p:sp>
      <p:sp>
        <p:nvSpPr>
          <p:cNvPr id="7" name="Text 5"/>
          <p:cNvSpPr/>
          <p:nvPr/>
        </p:nvSpPr>
        <p:spPr>
          <a:xfrm>
            <a:off x="812959" y="2417802"/>
            <a:ext cx="6123503" cy="256580"/>
          </a:xfrm>
          <a:prstGeom prst="rect">
            <a:avLst/>
          </a:prstGeom>
          <a:noFill/>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Complete presentation data and settings</a:t>
            </a:r>
            <a:endParaRPr lang="en-US" sz="1250" dirty="0"/>
          </a:p>
        </p:txBody>
      </p:sp>
      <p:sp>
        <p:nvSpPr>
          <p:cNvPr id="8" name="Shape 6"/>
          <p:cNvSpPr/>
          <p:nvPr/>
        </p:nvSpPr>
        <p:spPr>
          <a:xfrm>
            <a:off x="561261" y="3017758"/>
            <a:ext cx="6558320" cy="1033701"/>
          </a:xfrm>
          <a:prstGeom prst="roundRect">
            <a:avLst>
              <a:gd name="adj" fmla="val 10615"/>
            </a:avLst>
          </a:prstGeom>
          <a:solidFill>
            <a:srgbClr val="1C1D1F"/>
          </a:solidFill>
          <a:ln w="22860">
            <a:solidFill>
              <a:srgbClr val="545557"/>
            </a:solidFill>
            <a:prstDash val="solid"/>
          </a:ln>
        </p:spPr>
      </p:sp>
      <p:sp>
        <p:nvSpPr>
          <p:cNvPr id="9" name="Shape 7"/>
          <p:cNvSpPr/>
          <p:nvPr/>
        </p:nvSpPr>
        <p:spPr>
          <a:xfrm>
            <a:off x="538401" y="3017758"/>
            <a:ext cx="91440" cy="1033701"/>
          </a:xfrm>
          <a:prstGeom prst="roundRect">
            <a:avLst>
              <a:gd name="adj" fmla="val 26308"/>
            </a:avLst>
          </a:prstGeom>
          <a:solidFill>
            <a:srgbClr val="9FA582"/>
          </a:solidFill>
        </p:spPr>
      </p:sp>
      <p:sp>
        <p:nvSpPr>
          <p:cNvPr id="10" name="Text 8"/>
          <p:cNvSpPr/>
          <p:nvPr/>
        </p:nvSpPr>
        <p:spPr>
          <a:xfrm>
            <a:off x="812959" y="3200876"/>
            <a:ext cx="2004655" cy="250627"/>
          </a:xfrm>
          <a:prstGeom prst="rect">
            <a:avLst/>
          </a:prstGeom>
          <a:noFill/>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Content Outlines</a:t>
            </a:r>
            <a:endParaRPr lang="en-US" sz="1550" dirty="0"/>
          </a:p>
        </p:txBody>
      </p:sp>
      <p:sp>
        <p:nvSpPr>
          <p:cNvPr id="11" name="Text 9"/>
          <p:cNvSpPr/>
          <p:nvPr/>
        </p:nvSpPr>
        <p:spPr>
          <a:xfrm>
            <a:off x="812959" y="3611761"/>
            <a:ext cx="6123503" cy="256580"/>
          </a:xfrm>
          <a:prstGeom prst="rect">
            <a:avLst/>
          </a:prstGeom>
          <a:noFill/>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Structured frameworks and hierarchies</a:t>
            </a:r>
            <a:endParaRPr lang="en-US" sz="1250" dirty="0"/>
          </a:p>
        </p:txBody>
      </p:sp>
      <p:sp>
        <p:nvSpPr>
          <p:cNvPr id="12" name="Shape 10"/>
          <p:cNvSpPr/>
          <p:nvPr/>
        </p:nvSpPr>
        <p:spPr>
          <a:xfrm>
            <a:off x="561261" y="4211717"/>
            <a:ext cx="6558320" cy="1033701"/>
          </a:xfrm>
          <a:prstGeom prst="roundRect">
            <a:avLst>
              <a:gd name="adj" fmla="val 10615"/>
            </a:avLst>
          </a:prstGeom>
          <a:solidFill>
            <a:srgbClr val="1C1D1F"/>
          </a:solidFill>
          <a:ln w="22860">
            <a:solidFill>
              <a:srgbClr val="545557"/>
            </a:solidFill>
            <a:prstDash val="solid"/>
          </a:ln>
        </p:spPr>
      </p:sp>
      <p:sp>
        <p:nvSpPr>
          <p:cNvPr id="13" name="Shape 11"/>
          <p:cNvSpPr/>
          <p:nvPr/>
        </p:nvSpPr>
        <p:spPr>
          <a:xfrm>
            <a:off x="538401" y="4211717"/>
            <a:ext cx="91440" cy="1033701"/>
          </a:xfrm>
          <a:prstGeom prst="roundRect">
            <a:avLst>
              <a:gd name="adj" fmla="val 26308"/>
            </a:avLst>
          </a:prstGeom>
          <a:solidFill>
            <a:srgbClr val="9FA582"/>
          </a:solidFill>
        </p:spPr>
      </p:sp>
      <p:sp>
        <p:nvSpPr>
          <p:cNvPr id="14" name="Text 12"/>
          <p:cNvSpPr/>
          <p:nvPr/>
        </p:nvSpPr>
        <p:spPr>
          <a:xfrm>
            <a:off x="812959" y="4394835"/>
            <a:ext cx="2004655" cy="250627"/>
          </a:xfrm>
          <a:prstGeom prst="rect">
            <a:avLst/>
          </a:prstGeom>
          <a:noFill/>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Slide Content</a:t>
            </a:r>
            <a:endParaRPr lang="en-US" sz="1550" dirty="0"/>
          </a:p>
        </p:txBody>
      </p:sp>
      <p:sp>
        <p:nvSpPr>
          <p:cNvPr id="15" name="Text 13"/>
          <p:cNvSpPr/>
          <p:nvPr/>
        </p:nvSpPr>
        <p:spPr>
          <a:xfrm>
            <a:off x="812959" y="4805720"/>
            <a:ext cx="6123503" cy="256580"/>
          </a:xfrm>
          <a:prstGeom prst="rect">
            <a:avLst/>
          </a:prstGeom>
          <a:noFill/>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All text, formatting, and layouts</a:t>
            </a:r>
            <a:endParaRPr lang="en-US" sz="1250" dirty="0"/>
          </a:p>
        </p:txBody>
      </p:sp>
      <p:sp>
        <p:nvSpPr>
          <p:cNvPr id="16" name="Shape 14"/>
          <p:cNvSpPr/>
          <p:nvPr/>
        </p:nvSpPr>
        <p:spPr>
          <a:xfrm>
            <a:off x="561261" y="5405676"/>
            <a:ext cx="6558320" cy="1033701"/>
          </a:xfrm>
          <a:prstGeom prst="roundRect">
            <a:avLst>
              <a:gd name="adj" fmla="val 10615"/>
            </a:avLst>
          </a:prstGeom>
          <a:solidFill>
            <a:srgbClr val="1C1D1F"/>
          </a:solidFill>
          <a:ln w="22860">
            <a:solidFill>
              <a:srgbClr val="545557"/>
            </a:solidFill>
            <a:prstDash val="solid"/>
          </a:ln>
        </p:spPr>
      </p:sp>
      <p:sp>
        <p:nvSpPr>
          <p:cNvPr id="17" name="Shape 15"/>
          <p:cNvSpPr/>
          <p:nvPr/>
        </p:nvSpPr>
        <p:spPr>
          <a:xfrm>
            <a:off x="538401" y="5405676"/>
            <a:ext cx="91440" cy="1033701"/>
          </a:xfrm>
          <a:prstGeom prst="roundRect">
            <a:avLst>
              <a:gd name="adj" fmla="val 26308"/>
            </a:avLst>
          </a:prstGeom>
          <a:solidFill>
            <a:srgbClr val="9FA582"/>
          </a:solidFill>
        </p:spPr>
      </p:sp>
      <p:sp>
        <p:nvSpPr>
          <p:cNvPr id="18" name="Text 16"/>
          <p:cNvSpPr/>
          <p:nvPr/>
        </p:nvSpPr>
        <p:spPr>
          <a:xfrm>
            <a:off x="812959" y="5588794"/>
            <a:ext cx="2004655" cy="250627"/>
          </a:xfrm>
          <a:prstGeom prst="rect">
            <a:avLst/>
          </a:prstGeom>
          <a:noFill/>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Image URLs</a:t>
            </a:r>
            <a:endParaRPr lang="en-US" sz="1550" dirty="0"/>
          </a:p>
        </p:txBody>
      </p:sp>
      <p:sp>
        <p:nvSpPr>
          <p:cNvPr id="19" name="Text 17"/>
          <p:cNvSpPr/>
          <p:nvPr/>
        </p:nvSpPr>
        <p:spPr>
          <a:xfrm>
            <a:off x="812959" y="5999678"/>
            <a:ext cx="6123503" cy="256580"/>
          </a:xfrm>
          <a:prstGeom prst="rect">
            <a:avLst/>
          </a:prstGeom>
          <a:noFill/>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References to all generated visuals</a:t>
            </a:r>
            <a:endParaRPr lang="en-US" sz="1250" dirty="0"/>
          </a:p>
        </p:txBody>
      </p:sp>
      <p:sp>
        <p:nvSpPr>
          <p:cNvPr id="20" name="Shape 18"/>
          <p:cNvSpPr/>
          <p:nvPr/>
        </p:nvSpPr>
        <p:spPr>
          <a:xfrm>
            <a:off x="561261" y="6599634"/>
            <a:ext cx="6558320" cy="1033701"/>
          </a:xfrm>
          <a:prstGeom prst="roundRect">
            <a:avLst>
              <a:gd name="adj" fmla="val 10615"/>
            </a:avLst>
          </a:prstGeom>
          <a:solidFill>
            <a:srgbClr val="1C1D1F"/>
          </a:solidFill>
          <a:ln w="22860">
            <a:solidFill>
              <a:srgbClr val="545557"/>
            </a:solidFill>
            <a:prstDash val="solid"/>
          </a:ln>
        </p:spPr>
      </p:sp>
      <p:sp>
        <p:nvSpPr>
          <p:cNvPr id="21" name="Shape 19"/>
          <p:cNvSpPr/>
          <p:nvPr/>
        </p:nvSpPr>
        <p:spPr>
          <a:xfrm>
            <a:off x="538401" y="6599634"/>
            <a:ext cx="91440" cy="1033701"/>
          </a:xfrm>
          <a:prstGeom prst="roundRect">
            <a:avLst>
              <a:gd name="adj" fmla="val 26308"/>
            </a:avLst>
          </a:prstGeom>
          <a:solidFill>
            <a:srgbClr val="9FA582"/>
          </a:solidFill>
        </p:spPr>
      </p:sp>
      <p:sp>
        <p:nvSpPr>
          <p:cNvPr id="22" name="Text 20"/>
          <p:cNvSpPr/>
          <p:nvPr/>
        </p:nvSpPr>
        <p:spPr>
          <a:xfrm>
            <a:off x="812959" y="6782753"/>
            <a:ext cx="2004655" cy="250627"/>
          </a:xfrm>
          <a:prstGeom prst="rect">
            <a:avLst/>
          </a:prstGeom>
          <a:noFill/>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Metadata</a:t>
            </a:r>
            <a:endParaRPr lang="en-US" sz="1550" dirty="0"/>
          </a:p>
        </p:txBody>
      </p:sp>
      <p:sp>
        <p:nvSpPr>
          <p:cNvPr id="23" name="Text 21"/>
          <p:cNvSpPr/>
          <p:nvPr/>
        </p:nvSpPr>
        <p:spPr>
          <a:xfrm>
            <a:off x="812959" y="7193637"/>
            <a:ext cx="6123503" cy="256580"/>
          </a:xfrm>
          <a:prstGeom prst="rect">
            <a:avLst/>
          </a:prstGeom>
          <a:noFill/>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Timestamps, user IDs, and version history</a:t>
            </a:r>
            <a:endParaRPr lang="en-US" sz="1250" dirty="0"/>
          </a:p>
        </p:txBody>
      </p:sp>
      <p:sp>
        <p:nvSpPr>
          <p:cNvPr id="24" name="Text 22"/>
          <p:cNvSpPr/>
          <p:nvPr/>
        </p:nvSpPr>
        <p:spPr>
          <a:xfrm>
            <a:off x="7518440" y="1342787"/>
            <a:ext cx="2405539" cy="300633"/>
          </a:xfrm>
          <a:prstGeom prst="rect">
            <a:avLst/>
          </a:prstGeom>
          <a:noFill/>
        </p:spPr>
        <p:txBody>
          <a:bodyPr wrap="none" lIns="0" tIns="0" rIns="0" bIns="0" rtlCol="0" anchor="t"/>
          <a:lstStyle/>
          <a:p>
            <a:pPr marL="0" indent="0" algn="l">
              <a:lnSpc>
                <a:spcPts val="2350"/>
              </a:lnSpc>
              <a:buNone/>
            </a:pPr>
            <a:r>
              <a:rPr lang="en-US" sz="1850" b="1" dirty="0">
                <a:solidFill>
                  <a:srgbClr val="E1E5CD"/>
                </a:solidFill>
                <a:latin typeface="Outfit Bold" pitchFamily="34" charset="0"/>
                <a:ea typeface="Outfit Bold" pitchFamily="34" charset="-122"/>
                <a:cs typeface="Outfit Bold" pitchFamily="34" charset="-120"/>
              </a:rPr>
              <a:t>Key Benefits</a:t>
            </a:r>
            <a:endParaRPr lang="en-US" sz="1850" dirty="0"/>
          </a:p>
        </p:txBody>
      </p:sp>
      <p:pic>
        <p:nvPicPr>
          <p:cNvPr id="25"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518440" y="1823799"/>
            <a:ext cx="400883" cy="400883"/>
          </a:xfrm>
          <a:prstGeom prst="rect">
            <a:avLst/>
          </a:prstGeom>
        </p:spPr>
      </p:pic>
      <p:sp>
        <p:nvSpPr>
          <p:cNvPr id="26" name="Text 23"/>
          <p:cNvSpPr/>
          <p:nvPr/>
        </p:nvSpPr>
        <p:spPr>
          <a:xfrm>
            <a:off x="7518440" y="2425065"/>
            <a:ext cx="2004655" cy="250627"/>
          </a:xfrm>
          <a:prstGeom prst="rect">
            <a:avLst/>
          </a:prstGeom>
          <a:noFill/>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Lightning-Fast Sync</a:t>
            </a:r>
            <a:endParaRPr lang="en-US" sz="1550" dirty="0"/>
          </a:p>
        </p:txBody>
      </p:sp>
      <p:sp>
        <p:nvSpPr>
          <p:cNvPr id="27" name="Text 24"/>
          <p:cNvSpPr/>
          <p:nvPr/>
        </p:nvSpPr>
        <p:spPr>
          <a:xfrm>
            <a:off x="7518440" y="2835950"/>
            <a:ext cx="6558320" cy="513159"/>
          </a:xfrm>
          <a:prstGeom prst="rect">
            <a:avLst/>
          </a:prstGeom>
          <a:noFill/>
        </p:spPr>
        <p:txBody>
          <a:bodyPr wrap="squar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Cloud infrastructure ensures instant data synchronization across all devices and sessions</a:t>
            </a:r>
            <a:endParaRPr lang="en-US" sz="1250" dirty="0"/>
          </a:p>
        </p:txBody>
      </p:sp>
      <p:pic>
        <p:nvPicPr>
          <p:cNvPr id="28" name="Image 1" descr="preencoded.png"/>
          <p:cNvPicPr>
            <a:picLocks noChangeAspect="1"/>
          </p:cNvPicPr>
          <p:nvPr/>
        </p:nvPicPr>
        <p:blipFill>
          <a:blip r:embed="rId1">
            <a:extLst>
              <a:ext uri="{96DAC541-7B7A-43D3-8B79-37D633B846F1}">
                <asvg:svgBlip xmlns:asvg="http://schemas.microsoft.com/office/drawing/2016/SVG/main" r:embed="rId3"/>
              </a:ext>
            </a:extLst>
          </a:blip>
          <a:stretch>
            <a:fillRect/>
          </a:stretch>
        </p:blipFill>
        <p:spPr>
          <a:xfrm>
            <a:off x="7518440" y="3669744"/>
            <a:ext cx="400883" cy="400883"/>
          </a:xfrm>
          <a:prstGeom prst="rect">
            <a:avLst/>
          </a:prstGeom>
        </p:spPr>
      </p:pic>
      <p:sp>
        <p:nvSpPr>
          <p:cNvPr id="29" name="Text 25"/>
          <p:cNvSpPr/>
          <p:nvPr/>
        </p:nvSpPr>
        <p:spPr>
          <a:xfrm>
            <a:off x="7518440" y="4271010"/>
            <a:ext cx="2004655" cy="250627"/>
          </a:xfrm>
          <a:prstGeom prst="rect">
            <a:avLst/>
          </a:prstGeom>
          <a:noFill/>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Real-Time Updates</a:t>
            </a:r>
            <a:endParaRPr lang="en-US" sz="1550" dirty="0"/>
          </a:p>
        </p:txBody>
      </p:sp>
      <p:sp>
        <p:nvSpPr>
          <p:cNvPr id="30" name="Text 26"/>
          <p:cNvSpPr/>
          <p:nvPr/>
        </p:nvSpPr>
        <p:spPr>
          <a:xfrm>
            <a:off x="7518440" y="4681895"/>
            <a:ext cx="6558320" cy="256580"/>
          </a:xfrm>
          <a:prstGeom prst="rect">
            <a:avLst/>
          </a:prstGeom>
          <a:noFill/>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Changes propagate immediately, enabling seamless collaboration and live editing</a:t>
            </a:r>
            <a:endParaRPr lang="en-US" sz="1250" dirty="0"/>
          </a:p>
        </p:txBody>
      </p:sp>
      <p:pic>
        <p:nvPicPr>
          <p:cNvPr id="31" name="Image 2" descr="preencoded.png"/>
          <p:cNvPicPr>
            <a:picLocks noChangeAspect="1"/>
          </p:cNvPicPr>
          <p:nvPr/>
        </p:nvPicPr>
        <p:blipFill>
          <a:blip r:embed="rId1">
            <a:extLst>
              <a:ext uri="{96DAC541-7B7A-43D3-8B79-37D633B846F1}">
                <asvg:svgBlip xmlns:asvg="http://schemas.microsoft.com/office/drawing/2016/SVG/main" r:embed="rId4"/>
              </a:ext>
            </a:extLst>
          </a:blip>
          <a:stretch>
            <a:fillRect/>
          </a:stretch>
        </p:blipFill>
        <p:spPr>
          <a:xfrm>
            <a:off x="7518440" y="5259110"/>
            <a:ext cx="400883" cy="400883"/>
          </a:xfrm>
          <a:prstGeom prst="rect">
            <a:avLst/>
          </a:prstGeom>
        </p:spPr>
      </p:pic>
      <p:sp>
        <p:nvSpPr>
          <p:cNvPr id="32" name="Text 27"/>
          <p:cNvSpPr/>
          <p:nvPr/>
        </p:nvSpPr>
        <p:spPr>
          <a:xfrm>
            <a:off x="7518440" y="5860375"/>
            <a:ext cx="2004655" cy="250627"/>
          </a:xfrm>
          <a:prstGeom prst="rect">
            <a:avLst/>
          </a:prstGeom>
          <a:noFill/>
        </p:spPr>
        <p:txBody>
          <a:bodyPr wrap="none" lIns="0" tIns="0" rIns="0" bIns="0" rtlCol="0" anchor="t"/>
          <a:lstStyle/>
          <a:p>
            <a:pPr marL="0" indent="0" algn="l">
              <a:lnSpc>
                <a:spcPts val="1950"/>
              </a:lnSpc>
              <a:buNone/>
            </a:pPr>
            <a:r>
              <a:rPr lang="en-US" sz="1550" b="1" dirty="0">
                <a:solidFill>
                  <a:srgbClr val="C2C4B5"/>
                </a:solidFill>
                <a:latin typeface="Outfit Bold" pitchFamily="34" charset="0"/>
                <a:ea typeface="Outfit Bold" pitchFamily="34" charset="-122"/>
                <a:cs typeface="Outfit Bold" pitchFamily="34" charset="-120"/>
              </a:rPr>
              <a:t>Infinite Scalability</a:t>
            </a:r>
            <a:endParaRPr lang="en-US" sz="1550" dirty="0"/>
          </a:p>
        </p:txBody>
      </p:sp>
      <p:sp>
        <p:nvSpPr>
          <p:cNvPr id="33" name="Text 28"/>
          <p:cNvSpPr/>
          <p:nvPr/>
        </p:nvSpPr>
        <p:spPr>
          <a:xfrm>
            <a:off x="7518440" y="6271260"/>
            <a:ext cx="6558320" cy="256580"/>
          </a:xfrm>
          <a:prstGeom prst="rect">
            <a:avLst/>
          </a:prstGeom>
          <a:noFill/>
        </p:spPr>
        <p:txBody>
          <a:bodyPr wrap="none" lIns="0" tIns="0" rIns="0" bIns="0" rtlCol="0" anchor="t"/>
          <a:lstStyle/>
          <a:p>
            <a:pPr marL="0" indent="0" algn="l">
              <a:lnSpc>
                <a:spcPts val="2000"/>
              </a:lnSpc>
              <a:buNone/>
            </a:pPr>
            <a:r>
              <a:rPr lang="en-US" sz="1250" dirty="0">
                <a:solidFill>
                  <a:srgbClr val="C2C4B5"/>
                </a:solidFill>
                <a:latin typeface="Bitter" pitchFamily="34" charset="0"/>
                <a:ea typeface="Bitter" pitchFamily="34" charset="-122"/>
                <a:cs typeface="Bitter" pitchFamily="34" charset="-120"/>
              </a:rPr>
              <a:t>Handles massive datasets effortlessly as your user base and content library grows</a:t>
            </a:r>
            <a:endParaRPr lang="en-US" sz="1250" dirty="0"/>
          </a:p>
        </p:txBody>
      </p:sp>
      <p:pic>
        <p:nvPicPr>
          <p:cNvPr id="34" name="Picture 33"/>
          <p:cNvPicPr>
            <a:picLocks noChangeAspect="1"/>
          </p:cNvPicPr>
          <p:nvPr/>
        </p:nvPicPr>
        <p:blipFill>
          <a:blip r:embed="rId5"/>
          <a:stretch>
            <a:fillRect/>
          </a:stretch>
        </p:blipFill>
        <p:spPr>
          <a:xfrm>
            <a:off x="13030835" y="388620"/>
            <a:ext cx="1198880" cy="11144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0"/>
          <p:cNvSpPr/>
          <p:nvPr/>
        </p:nvSpPr>
        <p:spPr>
          <a:xfrm>
            <a:off x="793790" y="718304"/>
            <a:ext cx="11032212" cy="708779"/>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Transforming Workflows Across Industries</a:t>
            </a:r>
            <a:endParaRPr lang="en-US" sz="4450" dirty="0"/>
          </a:p>
        </p:txBody>
      </p:sp>
      <p:sp>
        <p:nvSpPr>
          <p:cNvPr id="3" name="Text 1"/>
          <p:cNvSpPr/>
          <p:nvPr/>
        </p:nvSpPr>
        <p:spPr>
          <a:xfrm>
            <a:off x="793790" y="2164199"/>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Students</a:t>
            </a:r>
            <a:endParaRPr lang="en-US" sz="2200" dirty="0"/>
          </a:p>
        </p:txBody>
      </p:sp>
      <p:sp>
        <p:nvSpPr>
          <p:cNvPr id="4" name="Text 2"/>
          <p:cNvSpPr/>
          <p:nvPr/>
        </p:nvSpPr>
        <p:spPr>
          <a:xfrm>
            <a:off x="793790" y="2654617"/>
            <a:ext cx="3048000" cy="2177415"/>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Create compelling presentations for assignments, seminars, and research projects with professional polish in minutes</a:t>
            </a:r>
            <a:endParaRPr lang="en-US" sz="1750" dirty="0"/>
          </a:p>
        </p:txBody>
      </p:sp>
      <p:sp>
        <p:nvSpPr>
          <p:cNvPr id="5" name="Text 3"/>
          <p:cNvSpPr/>
          <p:nvPr/>
        </p:nvSpPr>
        <p:spPr>
          <a:xfrm>
            <a:off x="4125278" y="2164199"/>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Educators</a:t>
            </a:r>
            <a:endParaRPr lang="en-US" sz="2200" dirty="0"/>
          </a:p>
        </p:txBody>
      </p:sp>
      <p:sp>
        <p:nvSpPr>
          <p:cNvPr id="6" name="Text 4"/>
          <p:cNvSpPr/>
          <p:nvPr/>
        </p:nvSpPr>
        <p:spPr>
          <a:xfrm>
            <a:off x="4125278" y="2654617"/>
            <a:ext cx="3048119" cy="1814513"/>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Prepare engaging lecture materials and educational content quickly, spending more time teaching and less time designing</a:t>
            </a:r>
            <a:endParaRPr lang="en-US" sz="1750" dirty="0"/>
          </a:p>
        </p:txBody>
      </p:sp>
      <p:sp>
        <p:nvSpPr>
          <p:cNvPr id="7" name="Text 5"/>
          <p:cNvSpPr/>
          <p:nvPr/>
        </p:nvSpPr>
        <p:spPr>
          <a:xfrm>
            <a:off x="7456884" y="2164199"/>
            <a:ext cx="2928342"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Business Professionals</a:t>
            </a:r>
            <a:endParaRPr lang="en-US" sz="2200" dirty="0"/>
          </a:p>
        </p:txBody>
      </p:sp>
      <p:sp>
        <p:nvSpPr>
          <p:cNvPr id="8" name="Text 6"/>
          <p:cNvSpPr/>
          <p:nvPr/>
        </p:nvSpPr>
        <p:spPr>
          <a:xfrm>
            <a:off x="7456884" y="2654617"/>
            <a:ext cx="3048119" cy="1814513"/>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Craft persuasive pitch decks, quarterly reports, and client presentations that command attention and drive results</a:t>
            </a:r>
            <a:endParaRPr lang="en-US" sz="1750" dirty="0"/>
          </a:p>
        </p:txBody>
      </p:sp>
      <p:sp>
        <p:nvSpPr>
          <p:cNvPr id="9" name="Text 7"/>
          <p:cNvSpPr/>
          <p:nvPr/>
        </p:nvSpPr>
        <p:spPr>
          <a:xfrm>
            <a:off x="10788491" y="2164199"/>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Researchers</a:t>
            </a:r>
            <a:endParaRPr lang="en-US" sz="2200" dirty="0"/>
          </a:p>
        </p:txBody>
      </p:sp>
      <p:sp>
        <p:nvSpPr>
          <p:cNvPr id="10" name="Text 8"/>
          <p:cNvSpPr/>
          <p:nvPr/>
        </p:nvSpPr>
        <p:spPr>
          <a:xfrm>
            <a:off x="10788491" y="2654617"/>
            <a:ext cx="3048119" cy="1814513"/>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Transform complex findings into clear, visually appealing summary presentations for conferences and publications</a:t>
            </a:r>
            <a:endParaRPr lang="en-US" sz="1750" dirty="0"/>
          </a:p>
        </p:txBody>
      </p:sp>
      <p:sp>
        <p:nvSpPr>
          <p:cNvPr id="11" name="Text 9"/>
          <p:cNvSpPr/>
          <p:nvPr/>
        </p:nvSpPr>
        <p:spPr>
          <a:xfrm>
            <a:off x="793790" y="5569148"/>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Content Creators</a:t>
            </a:r>
            <a:endParaRPr lang="en-US" sz="2200" dirty="0"/>
          </a:p>
        </p:txBody>
      </p:sp>
      <p:sp>
        <p:nvSpPr>
          <p:cNvPr id="12" name="Text 10"/>
          <p:cNvSpPr/>
          <p:nvPr/>
        </p:nvSpPr>
        <p:spPr>
          <a:xfrm>
            <a:off x="793790" y="6059567"/>
            <a:ext cx="3048000" cy="1451610"/>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Generate slide decks rapidly for social media, video content, and online courses without sacrificing quality</a:t>
            </a:r>
            <a:endParaRPr lang="en-US" sz="1750" dirty="0"/>
          </a:p>
        </p:txBody>
      </p:sp>
      <p:sp>
        <p:nvSpPr>
          <p:cNvPr id="13" name="Freeform 5"/>
          <p:cNvSpPr/>
          <p:nvPr/>
        </p:nvSpPr>
        <p:spPr>
          <a:xfrm>
            <a:off x="5038725" y="5568950"/>
            <a:ext cx="2682240" cy="2600325"/>
          </a:xfrm>
          <a:custGeom>
            <a:avLst/>
            <a:gdLst/>
            <a:ahLst/>
            <a:cxnLst/>
            <a:rect l="l" t="t" r="r" b="b"/>
            <a:pathLst>
              <a:path w="4987005" h="3599711">
                <a:moveTo>
                  <a:pt x="0" y="0"/>
                </a:moveTo>
                <a:lnTo>
                  <a:pt x="4987005" y="0"/>
                </a:lnTo>
                <a:lnTo>
                  <a:pt x="4987005" y="3599710"/>
                </a:lnTo>
                <a:lnTo>
                  <a:pt x="0" y="35997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6"/>
          <p:cNvSpPr/>
          <p:nvPr/>
        </p:nvSpPr>
        <p:spPr>
          <a:xfrm>
            <a:off x="10788650" y="5420995"/>
            <a:ext cx="2572385" cy="2748280"/>
          </a:xfrm>
          <a:custGeom>
            <a:avLst/>
            <a:gdLst/>
            <a:ahLst/>
            <a:cxnLst/>
            <a:rect l="l" t="t" r="r" b="b"/>
            <a:pathLst>
              <a:path w="2572342" h="3728032">
                <a:moveTo>
                  <a:pt x="0" y="0"/>
                </a:moveTo>
                <a:lnTo>
                  <a:pt x="2572343" y="0"/>
                </a:lnTo>
                <a:lnTo>
                  <a:pt x="2572343" y="3728032"/>
                </a:lnTo>
                <a:lnTo>
                  <a:pt x="0" y="3728032"/>
                </a:lnTo>
                <a:lnTo>
                  <a:pt x="0" y="0"/>
                </a:lnTo>
                <a:close/>
              </a:path>
            </a:pathLst>
          </a:custGeom>
          <a:blipFill>
            <a:blip r:embed="rId3"/>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0"/>
          <p:cNvSpPr/>
          <p:nvPr/>
        </p:nvSpPr>
        <p:spPr>
          <a:xfrm>
            <a:off x="593050" y="466011"/>
            <a:ext cx="7013138" cy="529590"/>
          </a:xfrm>
          <a:prstGeom prst="rect">
            <a:avLst/>
          </a:prstGeom>
          <a:noFill/>
        </p:spPr>
        <p:txBody>
          <a:bodyPr wrap="none" lIns="0" tIns="0" rIns="0" bIns="0" rtlCol="0" anchor="t"/>
          <a:lstStyle/>
          <a:p>
            <a:pPr marL="0" indent="0" algn="l">
              <a:lnSpc>
                <a:spcPts val="4150"/>
              </a:lnSpc>
              <a:buNone/>
            </a:pPr>
            <a:r>
              <a:rPr lang="en-US" sz="3300" b="1" dirty="0">
                <a:solidFill>
                  <a:srgbClr val="E1E5CD"/>
                </a:solidFill>
                <a:latin typeface="Outfit Bold" pitchFamily="34" charset="0"/>
                <a:ea typeface="Outfit Bold" pitchFamily="34" charset="-122"/>
                <a:cs typeface="Outfit Bold" pitchFamily="34" charset="-120"/>
              </a:rPr>
              <a:t>The Future of Presentation Creation</a:t>
            </a:r>
            <a:endParaRPr lang="en-US" sz="3300" dirty="0"/>
          </a:p>
        </p:txBody>
      </p:sp>
      <p:sp>
        <p:nvSpPr>
          <p:cNvPr id="3" name="Shape 1"/>
          <p:cNvSpPr/>
          <p:nvPr/>
        </p:nvSpPr>
        <p:spPr>
          <a:xfrm>
            <a:off x="593050" y="1334453"/>
            <a:ext cx="6637377" cy="1300163"/>
          </a:xfrm>
          <a:prstGeom prst="roundRect">
            <a:avLst>
              <a:gd name="adj" fmla="val 1955"/>
            </a:avLst>
          </a:prstGeom>
          <a:solidFill>
            <a:srgbClr val="3B3C3E"/>
          </a:solidFill>
        </p:spPr>
      </p:sp>
      <p:sp>
        <p:nvSpPr>
          <p:cNvPr id="4" name="Text 2"/>
          <p:cNvSpPr/>
          <p:nvPr/>
        </p:nvSpPr>
        <p:spPr>
          <a:xfrm>
            <a:off x="762476" y="1503878"/>
            <a:ext cx="2596396" cy="317659"/>
          </a:xfrm>
          <a:prstGeom prst="rect">
            <a:avLst/>
          </a:prstGeom>
          <a:noFill/>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AI-Driven Automation</a:t>
            </a:r>
            <a:endParaRPr lang="en-US" sz="2000" dirty="0"/>
          </a:p>
        </p:txBody>
      </p:sp>
      <p:sp>
        <p:nvSpPr>
          <p:cNvPr id="5" name="Text 3"/>
          <p:cNvSpPr/>
          <p:nvPr/>
        </p:nvSpPr>
        <p:spPr>
          <a:xfrm>
            <a:off x="762476" y="1923217"/>
            <a:ext cx="6298525" cy="541972"/>
          </a:xfrm>
          <a:prstGeom prst="rect">
            <a:avLst/>
          </a:prstGeom>
          <a:noFill/>
        </p:spPr>
        <p:txBody>
          <a:bodyPr wrap="square" lIns="0" tIns="0" rIns="0" bIns="0" rtlCol="0" anchor="t"/>
          <a:lstStyle/>
          <a:p>
            <a:pPr marL="0" indent="0" algn="l">
              <a:lnSpc>
                <a:spcPts val="2100"/>
              </a:lnSpc>
              <a:buNone/>
            </a:pPr>
            <a:r>
              <a:rPr lang="en-US" sz="1300" dirty="0">
                <a:solidFill>
                  <a:srgbClr val="C2C4B5"/>
                </a:solidFill>
                <a:latin typeface="Bitter" pitchFamily="34" charset="0"/>
                <a:ea typeface="Bitter" pitchFamily="34" charset="-122"/>
                <a:cs typeface="Bitter" pitchFamily="34" charset="-120"/>
              </a:rPr>
              <a:t>Our system handles the entire presentation workflow—from outline generation to image creation—freeing you to focus on your message</a:t>
            </a:r>
            <a:endParaRPr lang="en-US" sz="1300" dirty="0"/>
          </a:p>
        </p:txBody>
      </p:sp>
      <p:sp>
        <p:nvSpPr>
          <p:cNvPr id="6" name="Shape 4"/>
          <p:cNvSpPr/>
          <p:nvPr/>
        </p:nvSpPr>
        <p:spPr>
          <a:xfrm>
            <a:off x="7399853" y="1334453"/>
            <a:ext cx="6637496" cy="1300163"/>
          </a:xfrm>
          <a:prstGeom prst="roundRect">
            <a:avLst>
              <a:gd name="adj" fmla="val 1955"/>
            </a:avLst>
          </a:prstGeom>
          <a:solidFill>
            <a:srgbClr val="3B3C3E"/>
          </a:solidFill>
        </p:spPr>
      </p:sp>
      <p:sp>
        <p:nvSpPr>
          <p:cNvPr id="7" name="Text 5"/>
          <p:cNvSpPr/>
          <p:nvPr/>
        </p:nvSpPr>
        <p:spPr>
          <a:xfrm>
            <a:off x="7569279" y="1503878"/>
            <a:ext cx="2542103" cy="317659"/>
          </a:xfrm>
          <a:prstGeom prst="rect">
            <a:avLst/>
          </a:prstGeom>
          <a:noFill/>
        </p:spPr>
        <p:txBody>
          <a:bodyPr wrap="none" lIns="0" tIns="0" rIns="0" bIns="0" rtlCol="0" anchor="t"/>
          <a:lstStyle/>
          <a:p>
            <a:pPr marL="0" indent="0" algn="l">
              <a:lnSpc>
                <a:spcPts val="2500"/>
              </a:lnSpc>
              <a:buNone/>
            </a:pPr>
            <a:r>
              <a:rPr lang="en-US" sz="2000" b="1" dirty="0">
                <a:solidFill>
                  <a:srgbClr val="C2C4B5"/>
                </a:solidFill>
                <a:latin typeface="Outfit Bold" pitchFamily="34" charset="0"/>
                <a:ea typeface="Outfit Bold" pitchFamily="34" charset="-122"/>
                <a:cs typeface="Outfit Bold" pitchFamily="34" charset="-120"/>
              </a:rPr>
              <a:t>Time &amp; Effort Savings</a:t>
            </a:r>
            <a:endParaRPr lang="en-US" sz="2000" dirty="0"/>
          </a:p>
        </p:txBody>
      </p:sp>
      <p:sp>
        <p:nvSpPr>
          <p:cNvPr id="8" name="Text 6"/>
          <p:cNvSpPr/>
          <p:nvPr/>
        </p:nvSpPr>
        <p:spPr>
          <a:xfrm>
            <a:off x="7569279" y="1923217"/>
            <a:ext cx="6298644" cy="541972"/>
          </a:xfrm>
          <a:prstGeom prst="rect">
            <a:avLst/>
          </a:prstGeom>
          <a:noFill/>
        </p:spPr>
        <p:txBody>
          <a:bodyPr wrap="square" lIns="0" tIns="0" rIns="0" bIns="0" rtlCol="0" anchor="t"/>
          <a:lstStyle/>
          <a:p>
            <a:pPr marL="0" indent="0" algn="l">
              <a:lnSpc>
                <a:spcPts val="2100"/>
              </a:lnSpc>
              <a:buNone/>
            </a:pPr>
            <a:r>
              <a:rPr lang="en-US" sz="1300" dirty="0">
                <a:solidFill>
                  <a:srgbClr val="C2C4B5"/>
                </a:solidFill>
                <a:latin typeface="Bitter" pitchFamily="34" charset="0"/>
                <a:ea typeface="Bitter" pitchFamily="34" charset="-122"/>
                <a:cs typeface="Bitter" pitchFamily="34" charset="-120"/>
              </a:rPr>
              <a:t>What once took hours now takes minutes, with consistent, professional results every time</a:t>
            </a:r>
            <a:endParaRPr lang="en-US" sz="1300" dirty="0"/>
          </a:p>
        </p:txBody>
      </p:sp>
      <p:sp>
        <p:nvSpPr>
          <p:cNvPr id="9" name="Text 7"/>
          <p:cNvSpPr/>
          <p:nvPr/>
        </p:nvSpPr>
        <p:spPr>
          <a:xfrm>
            <a:off x="593050" y="2994660"/>
            <a:ext cx="2542103" cy="317659"/>
          </a:xfrm>
          <a:prstGeom prst="rect">
            <a:avLst/>
          </a:prstGeom>
          <a:noFill/>
        </p:spPr>
        <p:txBody>
          <a:bodyPr wrap="none" lIns="0" tIns="0" rIns="0" bIns="0" rtlCol="0" anchor="t"/>
          <a:lstStyle/>
          <a:p>
            <a:pPr marL="0" indent="0" algn="l">
              <a:lnSpc>
                <a:spcPts val="2500"/>
              </a:lnSpc>
              <a:buNone/>
            </a:pPr>
            <a:r>
              <a:rPr lang="en-US" sz="2000" b="1" dirty="0">
                <a:solidFill>
                  <a:srgbClr val="E1E5CD"/>
                </a:solidFill>
                <a:latin typeface="Outfit Bold" pitchFamily="34" charset="0"/>
                <a:ea typeface="Outfit Bold" pitchFamily="34" charset="-122"/>
                <a:cs typeface="Outfit Bold" pitchFamily="34" charset="-120"/>
              </a:rPr>
              <a:t>Perfect for Everyone</a:t>
            </a:r>
            <a:endParaRPr lang="en-US" sz="2000" dirty="0"/>
          </a:p>
        </p:txBody>
      </p:sp>
      <p:sp>
        <p:nvSpPr>
          <p:cNvPr id="10" name="Text 8"/>
          <p:cNvSpPr/>
          <p:nvPr/>
        </p:nvSpPr>
        <p:spPr>
          <a:xfrm>
            <a:off x="593050" y="3481745"/>
            <a:ext cx="7901226" cy="541972"/>
          </a:xfrm>
          <a:prstGeom prst="rect">
            <a:avLst/>
          </a:prstGeom>
          <a:noFill/>
        </p:spPr>
        <p:txBody>
          <a:bodyPr wrap="square" lIns="0" tIns="0" rIns="0" bIns="0" rtlCol="0" anchor="t"/>
          <a:lstStyle/>
          <a:p>
            <a:pPr marL="0" indent="0" algn="l">
              <a:lnSpc>
                <a:spcPts val="2100"/>
              </a:lnSpc>
              <a:buNone/>
            </a:pPr>
            <a:r>
              <a:rPr lang="en-US" sz="1300" dirty="0">
                <a:solidFill>
                  <a:srgbClr val="C2C4B5"/>
                </a:solidFill>
                <a:latin typeface="Bitter" pitchFamily="34" charset="0"/>
                <a:ea typeface="Bitter" pitchFamily="34" charset="-122"/>
                <a:cs typeface="Bitter" pitchFamily="34" charset="-120"/>
              </a:rPr>
              <a:t>Whether you're new to design or short on time, our platform ensures high-quality output that looks professionally crafted. No design skills or writing expertise required—just bring your ideas.</a:t>
            </a:r>
            <a:endParaRPr lang="en-US" sz="1300" dirty="0"/>
          </a:p>
        </p:txBody>
      </p:sp>
      <p:sp>
        <p:nvSpPr>
          <p:cNvPr id="11" name="Text 9"/>
          <p:cNvSpPr/>
          <p:nvPr/>
        </p:nvSpPr>
        <p:spPr>
          <a:xfrm>
            <a:off x="593050" y="4193143"/>
            <a:ext cx="2542103" cy="317659"/>
          </a:xfrm>
          <a:prstGeom prst="rect">
            <a:avLst/>
          </a:prstGeom>
          <a:noFill/>
        </p:spPr>
        <p:txBody>
          <a:bodyPr wrap="none" lIns="0" tIns="0" rIns="0" bIns="0" rtlCol="0" anchor="t"/>
          <a:lstStyle/>
          <a:p>
            <a:pPr marL="0" indent="0" algn="l">
              <a:lnSpc>
                <a:spcPts val="2500"/>
              </a:lnSpc>
              <a:buNone/>
            </a:pPr>
            <a:r>
              <a:rPr lang="en-US" sz="2000" b="1" dirty="0">
                <a:solidFill>
                  <a:srgbClr val="E1E5CD"/>
                </a:solidFill>
                <a:latin typeface="Outfit Bold" pitchFamily="34" charset="0"/>
                <a:ea typeface="Outfit Bold" pitchFamily="34" charset="-122"/>
                <a:cs typeface="Outfit Bold" pitchFamily="34" charset="-120"/>
              </a:rPr>
              <a:t>What's Next?</a:t>
            </a:r>
            <a:endParaRPr lang="en-US" sz="2000" dirty="0"/>
          </a:p>
        </p:txBody>
      </p:sp>
      <p:sp>
        <p:nvSpPr>
          <p:cNvPr id="12" name="Text 10"/>
          <p:cNvSpPr/>
          <p:nvPr/>
        </p:nvSpPr>
        <p:spPr>
          <a:xfrm>
            <a:off x="593050" y="4680228"/>
            <a:ext cx="7901226" cy="270986"/>
          </a:xfrm>
          <a:prstGeom prst="rect">
            <a:avLst/>
          </a:prstGeom>
          <a:noFill/>
        </p:spPr>
        <p:txBody>
          <a:bodyPr wrap="none" lIns="0" tIns="0" rIns="0" bIns="0" rtlCol="0" anchor="t"/>
          <a:lstStyle/>
          <a:p>
            <a:pPr marL="0" indent="0" algn="l">
              <a:lnSpc>
                <a:spcPts val="2100"/>
              </a:lnSpc>
              <a:buSzPct val="100000"/>
              <a:buNone/>
            </a:pPr>
            <a:r>
              <a:rPr lang="en-US" sz="1300" b="1" dirty="0">
                <a:solidFill>
                  <a:srgbClr val="C2C4B5"/>
                </a:solidFill>
                <a:latin typeface="Bitter" pitchFamily="34" charset="0"/>
                <a:ea typeface="Bitter" pitchFamily="34" charset="-122"/>
                <a:cs typeface="Bitter" pitchFamily="34" charset="-120"/>
              </a:rPr>
              <a:t>Direct PowerPoint Export:</a:t>
            </a:r>
            <a:r>
              <a:rPr lang="en-US" sz="1300" dirty="0">
                <a:solidFill>
                  <a:srgbClr val="C2C4B5"/>
                </a:solidFill>
                <a:latin typeface="Bitter" pitchFamily="34" charset="0"/>
                <a:ea typeface="Bitter" pitchFamily="34" charset="-122"/>
                <a:cs typeface="Bitter" pitchFamily="34" charset="-120"/>
              </a:rPr>
              <a:t> Download finished presentations in native PPTX format</a:t>
            </a:r>
            <a:endParaRPr lang="en-US" sz="1300" dirty="0"/>
          </a:p>
        </p:txBody>
      </p:sp>
      <p:sp>
        <p:nvSpPr>
          <p:cNvPr id="13" name="Text 11"/>
          <p:cNvSpPr/>
          <p:nvPr/>
        </p:nvSpPr>
        <p:spPr>
          <a:xfrm>
            <a:off x="593050" y="5010507"/>
            <a:ext cx="7901226" cy="270986"/>
          </a:xfrm>
          <a:prstGeom prst="rect">
            <a:avLst/>
          </a:prstGeom>
          <a:noFill/>
        </p:spPr>
        <p:txBody>
          <a:bodyPr wrap="none" lIns="0" tIns="0" rIns="0" bIns="0" rtlCol="0" anchor="t"/>
          <a:lstStyle/>
          <a:p>
            <a:pPr marL="0" indent="0" algn="l">
              <a:lnSpc>
                <a:spcPts val="2100"/>
              </a:lnSpc>
              <a:buSzPct val="100000"/>
              <a:buNone/>
            </a:pPr>
            <a:r>
              <a:rPr lang="en-US" sz="1300" b="1" dirty="0">
                <a:solidFill>
                  <a:srgbClr val="C2C4B5"/>
                </a:solidFill>
                <a:latin typeface="Bitter" pitchFamily="34" charset="0"/>
                <a:ea typeface="Bitter" pitchFamily="34" charset="-122"/>
                <a:cs typeface="Bitter" pitchFamily="34" charset="-120"/>
              </a:rPr>
              <a:t>Real-Time Collaboration:</a:t>
            </a:r>
            <a:r>
              <a:rPr lang="en-US" sz="1300" dirty="0">
                <a:solidFill>
                  <a:srgbClr val="C2C4B5"/>
                </a:solidFill>
                <a:latin typeface="Bitter" pitchFamily="34" charset="0"/>
                <a:ea typeface="Bitter" pitchFamily="34" charset="-122"/>
                <a:cs typeface="Bitter" pitchFamily="34" charset="-120"/>
              </a:rPr>
              <a:t> Work together with teams seamlessly</a:t>
            </a:r>
            <a:endParaRPr lang="en-US" sz="1300" dirty="0"/>
          </a:p>
        </p:txBody>
      </p:sp>
      <p:sp>
        <p:nvSpPr>
          <p:cNvPr id="14" name="Text 12"/>
          <p:cNvSpPr/>
          <p:nvPr/>
        </p:nvSpPr>
        <p:spPr>
          <a:xfrm>
            <a:off x="593050" y="5340787"/>
            <a:ext cx="7901226" cy="270986"/>
          </a:xfrm>
          <a:prstGeom prst="rect">
            <a:avLst/>
          </a:prstGeom>
          <a:noFill/>
        </p:spPr>
        <p:txBody>
          <a:bodyPr wrap="none" lIns="0" tIns="0" rIns="0" bIns="0" rtlCol="0" anchor="t"/>
          <a:lstStyle/>
          <a:p>
            <a:pPr marL="0" indent="0" algn="l">
              <a:lnSpc>
                <a:spcPts val="2100"/>
              </a:lnSpc>
              <a:buSzPct val="100000"/>
              <a:buNone/>
            </a:pPr>
            <a:r>
              <a:rPr lang="en-US" sz="1300" b="1" dirty="0">
                <a:solidFill>
                  <a:srgbClr val="C2C4B5"/>
                </a:solidFill>
                <a:latin typeface="Bitter" pitchFamily="34" charset="0"/>
                <a:ea typeface="Bitter" pitchFamily="34" charset="-122"/>
                <a:cs typeface="Bitter" pitchFamily="34" charset="-120"/>
              </a:rPr>
              <a:t>Template Library:</a:t>
            </a:r>
            <a:r>
              <a:rPr lang="en-US" sz="1300" dirty="0">
                <a:solidFill>
                  <a:srgbClr val="C2C4B5"/>
                </a:solidFill>
                <a:latin typeface="Bitter" pitchFamily="34" charset="0"/>
                <a:ea typeface="Bitter" pitchFamily="34" charset="-122"/>
                <a:cs typeface="Bitter" pitchFamily="34" charset="-120"/>
              </a:rPr>
              <a:t> Access curated designs for every industry and occasion</a:t>
            </a:r>
            <a:endParaRPr lang="en-US" sz="1300" dirty="0"/>
          </a:p>
        </p:txBody>
      </p:sp>
      <p:sp>
        <p:nvSpPr>
          <p:cNvPr id="15" name="Text 13"/>
          <p:cNvSpPr/>
          <p:nvPr/>
        </p:nvSpPr>
        <p:spPr>
          <a:xfrm>
            <a:off x="593050" y="5671066"/>
            <a:ext cx="7901226" cy="270986"/>
          </a:xfrm>
          <a:prstGeom prst="rect">
            <a:avLst/>
          </a:prstGeom>
          <a:noFill/>
        </p:spPr>
        <p:txBody>
          <a:bodyPr wrap="none" lIns="0" tIns="0" rIns="0" bIns="0" rtlCol="0" anchor="t"/>
          <a:lstStyle/>
          <a:p>
            <a:pPr marL="0" indent="0" algn="l">
              <a:lnSpc>
                <a:spcPts val="2100"/>
              </a:lnSpc>
              <a:buSzPct val="100000"/>
              <a:buNone/>
            </a:pPr>
            <a:r>
              <a:rPr lang="en-US" sz="1300" b="1" dirty="0">
                <a:solidFill>
                  <a:srgbClr val="C2C4B5"/>
                </a:solidFill>
                <a:latin typeface="Bitter" pitchFamily="34" charset="0"/>
                <a:ea typeface="Bitter" pitchFamily="34" charset="-122"/>
                <a:cs typeface="Bitter" pitchFamily="34" charset="-120"/>
              </a:rPr>
              <a:t>Advanced Customization:</a:t>
            </a:r>
            <a:r>
              <a:rPr lang="en-US" sz="1300" dirty="0">
                <a:solidFill>
                  <a:srgbClr val="C2C4B5"/>
                </a:solidFill>
                <a:latin typeface="Bitter" pitchFamily="34" charset="0"/>
                <a:ea typeface="Bitter" pitchFamily="34" charset="-122"/>
                <a:cs typeface="Bitter" pitchFamily="34" charset="-120"/>
              </a:rPr>
              <a:t> Fine-tune branding, colors, and styles</a:t>
            </a:r>
            <a:endParaRPr lang="en-US" sz="1300" dirty="0"/>
          </a:p>
        </p:txBody>
      </p:sp>
      <p:pic>
        <p:nvPicPr>
          <p:cNvPr id="16" name="Image 0" descr="preencoded.png"/>
          <p:cNvPicPr>
            <a:picLocks noChangeAspect="1"/>
          </p:cNvPicPr>
          <p:nvPr/>
        </p:nvPicPr>
        <p:blipFill>
          <a:blip r:embed="rId1"/>
          <a:stretch>
            <a:fillRect/>
          </a:stretch>
        </p:blipFill>
        <p:spPr>
          <a:xfrm>
            <a:off x="8915281" y="3015853"/>
            <a:ext cx="5129689" cy="51296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908328"/>
            <a:ext cx="7556421" cy="1417558"/>
          </a:xfrm>
          <a:prstGeom prst="rect">
            <a:avLst/>
          </a:prstGeom>
          <a:noFill/>
        </p:spPr>
        <p:txBody>
          <a:bodyPr wrap="squar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The Challenge of Modern Presentations</a:t>
            </a:r>
            <a:endParaRPr lang="en-US" sz="4450" dirty="0"/>
          </a:p>
        </p:txBody>
      </p:sp>
      <p:sp>
        <p:nvSpPr>
          <p:cNvPr id="4" name="Shape 1"/>
          <p:cNvSpPr/>
          <p:nvPr/>
        </p:nvSpPr>
        <p:spPr>
          <a:xfrm>
            <a:off x="793790" y="2666048"/>
            <a:ext cx="3664744" cy="2758559"/>
          </a:xfrm>
          <a:prstGeom prst="roundRect">
            <a:avLst>
              <a:gd name="adj" fmla="val 1233"/>
            </a:avLst>
          </a:prstGeom>
          <a:solidFill>
            <a:srgbClr val="3B3C3E"/>
          </a:solidFill>
        </p:spPr>
      </p:sp>
      <p:sp>
        <p:nvSpPr>
          <p:cNvPr id="5" name="Text 2"/>
          <p:cNvSpPr/>
          <p:nvPr/>
        </p:nvSpPr>
        <p:spPr>
          <a:xfrm>
            <a:off x="1020604" y="2892862"/>
            <a:ext cx="303716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Time-Intensive Process</a:t>
            </a:r>
            <a:endParaRPr lang="en-US" sz="2200" dirty="0"/>
          </a:p>
        </p:txBody>
      </p:sp>
      <p:sp>
        <p:nvSpPr>
          <p:cNvPr id="6" name="Text 3"/>
          <p:cNvSpPr/>
          <p:nvPr/>
        </p:nvSpPr>
        <p:spPr>
          <a:xfrm>
            <a:off x="1020604" y="3383280"/>
            <a:ext cx="3211116" cy="1814513"/>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Students and professionals invest countless hours crafting presentations from scratch, often working late into the night.</a:t>
            </a:r>
            <a:endParaRPr lang="en-US" sz="1750" dirty="0"/>
          </a:p>
        </p:txBody>
      </p:sp>
      <p:sp>
        <p:nvSpPr>
          <p:cNvPr id="7" name="Shape 4"/>
          <p:cNvSpPr/>
          <p:nvPr/>
        </p:nvSpPr>
        <p:spPr>
          <a:xfrm>
            <a:off x="4685348" y="2666048"/>
            <a:ext cx="3664863" cy="2758559"/>
          </a:xfrm>
          <a:prstGeom prst="roundRect">
            <a:avLst>
              <a:gd name="adj" fmla="val 1233"/>
            </a:avLst>
          </a:prstGeom>
          <a:solidFill>
            <a:srgbClr val="3B3C3E"/>
          </a:solidFill>
        </p:spPr>
      </p:sp>
      <p:sp>
        <p:nvSpPr>
          <p:cNvPr id="8" name="Text 5"/>
          <p:cNvSpPr/>
          <p:nvPr/>
        </p:nvSpPr>
        <p:spPr>
          <a:xfrm>
            <a:off x="4912162" y="2892862"/>
            <a:ext cx="3211235" cy="708660"/>
          </a:xfrm>
          <a:prstGeom prst="rect">
            <a:avLst/>
          </a:prstGeom>
          <a:noFill/>
        </p:spPr>
        <p:txBody>
          <a:bodyPr wrap="squar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Design Expertise Required</a:t>
            </a:r>
            <a:endParaRPr lang="en-US" sz="2200" dirty="0"/>
          </a:p>
        </p:txBody>
      </p:sp>
      <p:sp>
        <p:nvSpPr>
          <p:cNvPr id="9" name="Text 6"/>
          <p:cNvSpPr/>
          <p:nvPr/>
        </p:nvSpPr>
        <p:spPr>
          <a:xfrm>
            <a:off x="4912162" y="3737610"/>
            <a:ext cx="3211235" cy="1451610"/>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Creating visually appealing slides demands design skills that many users simply don't possess.</a:t>
            </a:r>
            <a:endParaRPr lang="en-US" sz="1750" dirty="0"/>
          </a:p>
        </p:txBody>
      </p:sp>
      <p:sp>
        <p:nvSpPr>
          <p:cNvPr id="10" name="Shape 7"/>
          <p:cNvSpPr/>
          <p:nvPr/>
        </p:nvSpPr>
        <p:spPr>
          <a:xfrm>
            <a:off x="793790" y="5651421"/>
            <a:ext cx="7556421" cy="1669852"/>
          </a:xfrm>
          <a:prstGeom prst="roundRect">
            <a:avLst>
              <a:gd name="adj" fmla="val 2038"/>
            </a:avLst>
          </a:prstGeom>
          <a:solidFill>
            <a:srgbClr val="3B3C3E"/>
          </a:solidFill>
        </p:spPr>
      </p:sp>
      <p:sp>
        <p:nvSpPr>
          <p:cNvPr id="11" name="Text 8"/>
          <p:cNvSpPr/>
          <p:nvPr/>
        </p:nvSpPr>
        <p:spPr>
          <a:xfrm>
            <a:off x="1020604" y="5878235"/>
            <a:ext cx="3349704"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Content Quality Concerns</a:t>
            </a:r>
            <a:endParaRPr lang="en-US" sz="2200" dirty="0"/>
          </a:p>
        </p:txBody>
      </p:sp>
      <p:sp>
        <p:nvSpPr>
          <p:cNvPr id="12" name="Text 9"/>
          <p:cNvSpPr/>
          <p:nvPr/>
        </p:nvSpPr>
        <p:spPr>
          <a:xfrm>
            <a:off x="1020604" y="6368653"/>
            <a:ext cx="7102793" cy="725805"/>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Maintaining consistency in formatting, tone, and structure across multiple slides is challenging without the right tools.</a:t>
            </a:r>
            <a:endParaRPr lang="en-US" sz="1750" dirty="0"/>
          </a:p>
        </p:txBody>
      </p:sp>
      <p:sp>
        <p:nvSpPr>
          <p:cNvPr id="14" name="Freeform 14"/>
          <p:cNvSpPr/>
          <p:nvPr/>
        </p:nvSpPr>
        <p:spPr>
          <a:xfrm>
            <a:off x="9607725" y="4114811"/>
            <a:ext cx="4152550" cy="4114800"/>
          </a:xfrm>
          <a:custGeom>
            <a:avLst/>
            <a:gdLst/>
            <a:ahLst/>
            <a:cxnLst/>
            <a:rect l="l" t="t" r="r" b="b"/>
            <a:pathLst>
              <a:path w="4152550" h="4114800">
                <a:moveTo>
                  <a:pt x="0" y="0"/>
                </a:moveTo>
                <a:lnTo>
                  <a:pt x="4152550" y="0"/>
                </a:lnTo>
                <a:lnTo>
                  <a:pt x="4152550" y="4114800"/>
                </a:lnTo>
                <a:lnTo>
                  <a:pt x="0" y="41148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3" name="Freeform 8"/>
          <p:cNvSpPr/>
          <p:nvPr/>
        </p:nvSpPr>
        <p:spPr>
          <a:xfrm>
            <a:off x="273682" y="7429740"/>
            <a:ext cx="520161" cy="519511"/>
          </a:xfrm>
          <a:custGeom>
            <a:avLst/>
            <a:gdLst/>
            <a:ahLst/>
            <a:cxnLst/>
            <a:rect l="l" t="t" r="r" b="b"/>
            <a:pathLst>
              <a:path w="693548" h="692681">
                <a:moveTo>
                  <a:pt x="0" y="0"/>
                </a:moveTo>
                <a:lnTo>
                  <a:pt x="693548" y="0"/>
                </a:lnTo>
                <a:lnTo>
                  <a:pt x="693548" y="692681"/>
                </a:lnTo>
                <a:lnTo>
                  <a:pt x="0" y="692681"/>
                </a:lnTo>
                <a:lnTo>
                  <a:pt x="0" y="0"/>
                </a:lnTo>
                <a:close/>
              </a:path>
            </a:pathLst>
          </a:custGeom>
          <a:blipFill>
            <a:blip r:embed="rId3"/>
            <a:stretch>
              <a:fillRect/>
            </a:stretch>
          </a:blipFill>
        </p:spPr>
      </p:sp>
      <p:sp>
        <p:nvSpPr>
          <p:cNvPr id="15" name="Freeform 8"/>
          <p:cNvSpPr/>
          <p:nvPr/>
        </p:nvSpPr>
        <p:spPr>
          <a:xfrm>
            <a:off x="13468347" y="388860"/>
            <a:ext cx="520161" cy="519511"/>
          </a:xfrm>
          <a:custGeom>
            <a:avLst/>
            <a:gdLst/>
            <a:ahLst/>
            <a:cxnLst/>
            <a:rect l="l" t="t" r="r" b="b"/>
            <a:pathLst>
              <a:path w="693548" h="692681">
                <a:moveTo>
                  <a:pt x="0" y="0"/>
                </a:moveTo>
                <a:lnTo>
                  <a:pt x="693548" y="0"/>
                </a:lnTo>
                <a:lnTo>
                  <a:pt x="693548" y="692681"/>
                </a:lnTo>
                <a:lnTo>
                  <a:pt x="0" y="692681"/>
                </a:lnTo>
                <a:lnTo>
                  <a:pt x="0" y="0"/>
                </a:lnTo>
                <a:close/>
              </a:path>
            </a:pathLst>
          </a:custGeom>
          <a:blipFill>
            <a:blip r:embed="rId3"/>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1360" y="567055"/>
            <a:ext cx="9658350" cy="644525"/>
          </a:xfrm>
          <a:prstGeom prst="rect">
            <a:avLst/>
          </a:prstGeom>
          <a:noFill/>
        </p:spPr>
        <p:txBody>
          <a:bodyPr wrap="none" lIns="0" tIns="0" rIns="0" bIns="0" rtlCol="0" anchor="t"/>
          <a:lstStyle/>
          <a:p>
            <a:pPr marL="0" indent="0" algn="l">
              <a:lnSpc>
                <a:spcPts val="5050"/>
              </a:lnSpc>
              <a:buNone/>
            </a:pPr>
            <a:r>
              <a:rPr lang="en-US" sz="4050" b="1" dirty="0">
                <a:solidFill>
                  <a:srgbClr val="E1E5CD"/>
                </a:solidFill>
                <a:latin typeface="Outfit Bold" pitchFamily="34" charset="0"/>
                <a:ea typeface="Outfit Bold" pitchFamily="34" charset="-122"/>
                <a:cs typeface="Outfit Bold" pitchFamily="34" charset="-120"/>
              </a:rPr>
              <a:t>Our Solution: Intelligent Automation</a:t>
            </a:r>
            <a:endParaRPr lang="en-US" sz="4050" dirty="0"/>
          </a:p>
        </p:txBody>
      </p:sp>
      <p:sp>
        <p:nvSpPr>
          <p:cNvPr id="3" name="Text 1"/>
          <p:cNvSpPr/>
          <p:nvPr/>
        </p:nvSpPr>
        <p:spPr>
          <a:xfrm>
            <a:off x="721638" y="1726644"/>
            <a:ext cx="3093006" cy="386596"/>
          </a:xfrm>
          <a:prstGeom prst="rect">
            <a:avLst/>
          </a:prstGeom>
          <a:noFill/>
        </p:spPr>
        <p:txBody>
          <a:bodyPr wrap="none" lIns="0" tIns="0" rIns="0" bIns="0" rtlCol="0" anchor="t"/>
          <a:lstStyle/>
          <a:p>
            <a:pPr marL="0" indent="0" algn="l">
              <a:lnSpc>
                <a:spcPts val="3000"/>
              </a:lnSpc>
              <a:buNone/>
            </a:pPr>
            <a:r>
              <a:rPr lang="en-US" sz="2400" b="1" dirty="0">
                <a:solidFill>
                  <a:srgbClr val="E1E5CD"/>
                </a:solidFill>
                <a:latin typeface="Outfit Bold" pitchFamily="34" charset="0"/>
                <a:ea typeface="Outfit Bold" pitchFamily="34" charset="-122"/>
                <a:cs typeface="Outfit Bold" pitchFamily="34" charset="-120"/>
              </a:rPr>
              <a:t>What We Built</a:t>
            </a:r>
            <a:endParaRPr lang="en-US" sz="2400" dirty="0"/>
          </a:p>
        </p:txBody>
      </p:sp>
      <p:sp>
        <p:nvSpPr>
          <p:cNvPr id="4" name="Text 2"/>
          <p:cNvSpPr/>
          <p:nvPr/>
        </p:nvSpPr>
        <p:spPr>
          <a:xfrm>
            <a:off x="721638" y="2319338"/>
            <a:ext cx="6342102" cy="1319689"/>
          </a:xfrm>
          <a:prstGeom prst="rect">
            <a:avLst/>
          </a:prstGeom>
          <a:noFill/>
        </p:spPr>
        <p:txBody>
          <a:bodyPr wrap="square" lIns="0" tIns="0" rIns="0" bIns="0" rtlCol="0" anchor="t"/>
          <a:lstStyle/>
          <a:p>
            <a:pPr marL="0" indent="0" algn="l">
              <a:lnSpc>
                <a:spcPts val="2550"/>
              </a:lnSpc>
              <a:buNone/>
            </a:pPr>
            <a:r>
              <a:rPr lang="en-US" sz="1600" dirty="0">
                <a:solidFill>
                  <a:srgbClr val="C2C4B5"/>
                </a:solidFill>
                <a:latin typeface="Bitter" pitchFamily="34" charset="0"/>
                <a:ea typeface="Bitter" pitchFamily="34" charset="-122"/>
                <a:cs typeface="Bitter" pitchFamily="34" charset="-120"/>
              </a:rPr>
              <a:t>A comprehensive web application that transforms a simple topic into a complete, professional presentation—automatically generating outlines, slide content, and stunning visuals powered by AI.</a:t>
            </a:r>
            <a:endParaRPr lang="en-US" sz="1600" dirty="0"/>
          </a:p>
        </p:txBody>
      </p:sp>
      <p:sp>
        <p:nvSpPr>
          <p:cNvPr id="5" name="Text 3"/>
          <p:cNvSpPr/>
          <p:nvPr/>
        </p:nvSpPr>
        <p:spPr>
          <a:xfrm>
            <a:off x="721638" y="3824526"/>
            <a:ext cx="6342102" cy="989767"/>
          </a:xfrm>
          <a:prstGeom prst="rect">
            <a:avLst/>
          </a:prstGeom>
          <a:noFill/>
        </p:spPr>
        <p:txBody>
          <a:bodyPr wrap="square" lIns="0" tIns="0" rIns="0" bIns="0" rtlCol="0" anchor="t"/>
          <a:lstStyle/>
          <a:p>
            <a:pPr marL="0" indent="0" algn="l">
              <a:lnSpc>
                <a:spcPts val="2550"/>
              </a:lnSpc>
              <a:buNone/>
            </a:pPr>
            <a:r>
              <a:rPr lang="en-US" sz="1600" dirty="0">
                <a:solidFill>
                  <a:srgbClr val="C2C4B5"/>
                </a:solidFill>
                <a:latin typeface="Bitter" pitchFamily="34" charset="0"/>
                <a:ea typeface="Bitter" pitchFamily="34" charset="-122"/>
                <a:cs typeface="Bitter" pitchFamily="34" charset="-120"/>
              </a:rPr>
              <a:t>The platform combines cutting-edge AI with intuitive editing tools, enabling users to create presentation-ready decks in minutes instead of hours.</a:t>
            </a:r>
            <a:endParaRPr lang="en-US" sz="1600" dirty="0"/>
          </a:p>
        </p:txBody>
      </p:sp>
      <p:pic>
        <p:nvPicPr>
          <p:cNvPr id="630769565" name="Picture 2"/>
          <p:cNvPicPr>
            <a:picLocks noChangeAspect="1"/>
          </p:cNvPicPr>
          <p:nvPr/>
        </p:nvPicPr>
        <p:blipFill>
          <a:blip r:embed="rId1"/>
          <a:stretch>
            <a:fillRect/>
          </a:stretch>
        </p:blipFill>
        <p:spPr>
          <a:xfrm>
            <a:off x="7911148" y="1847850"/>
            <a:ext cx="6575425" cy="2701290"/>
          </a:xfrm>
          <a:prstGeom prst="rect">
            <a:avLst/>
          </a:prstGeom>
          <a:noFill/>
          <a:ln>
            <a:noFill/>
          </a:ln>
        </p:spPr>
      </p:pic>
      <p:pic>
        <p:nvPicPr>
          <p:cNvPr id="7" name="Picture 3"/>
          <p:cNvPicPr>
            <a:picLocks noChangeAspect="1"/>
          </p:cNvPicPr>
          <p:nvPr/>
        </p:nvPicPr>
        <p:blipFill>
          <a:blip r:embed="rId2"/>
          <a:stretch>
            <a:fillRect/>
          </a:stretch>
        </p:blipFill>
        <p:spPr>
          <a:xfrm>
            <a:off x="455295" y="5431473"/>
            <a:ext cx="6946900" cy="2633345"/>
          </a:xfrm>
          <a:prstGeom prst="rect">
            <a:avLst/>
          </a:prstGeom>
          <a:noFill/>
          <a:ln>
            <a:noFill/>
          </a:ln>
        </p:spPr>
      </p:pic>
      <p:pic>
        <p:nvPicPr>
          <p:cNvPr id="1903199253" name="Picture 4"/>
          <p:cNvPicPr>
            <a:picLocks noChangeAspect="1"/>
          </p:cNvPicPr>
          <p:nvPr/>
        </p:nvPicPr>
        <p:blipFill>
          <a:blip r:embed="rId3"/>
          <a:srcRect t="16566" r="-1259" b="3378"/>
          <a:stretch>
            <a:fillRect/>
          </a:stretch>
        </p:blipFill>
        <p:spPr>
          <a:xfrm>
            <a:off x="7911465" y="5382260"/>
            <a:ext cx="6447790" cy="268287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866390" y="447675"/>
            <a:ext cx="8418195" cy="708660"/>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Core Features &amp; Capabilities</a:t>
            </a:r>
            <a:endParaRPr lang="en-US" sz="4450" dirty="0"/>
          </a:p>
        </p:txBody>
      </p:sp>
      <p:sp>
        <p:nvSpPr>
          <p:cNvPr id="3" name="Text 1"/>
          <p:cNvSpPr/>
          <p:nvPr/>
        </p:nvSpPr>
        <p:spPr>
          <a:xfrm>
            <a:off x="794385" y="1583055"/>
            <a:ext cx="3081655" cy="35433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AI Outline Generation</a:t>
            </a:r>
            <a:endParaRPr lang="en-US" sz="2200" dirty="0"/>
          </a:p>
        </p:txBody>
      </p:sp>
      <p:sp>
        <p:nvSpPr>
          <p:cNvPr id="4" name="Text 2"/>
          <p:cNvSpPr/>
          <p:nvPr/>
        </p:nvSpPr>
        <p:spPr>
          <a:xfrm>
            <a:off x="793750" y="2073275"/>
            <a:ext cx="8390890" cy="612140"/>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Instantly creates structured presentation outlines from any topic input.</a:t>
            </a:r>
            <a:endParaRPr lang="en-US" sz="1750" dirty="0"/>
          </a:p>
        </p:txBody>
      </p:sp>
      <p:sp>
        <p:nvSpPr>
          <p:cNvPr id="5" name="Text 3"/>
          <p:cNvSpPr/>
          <p:nvPr/>
        </p:nvSpPr>
        <p:spPr>
          <a:xfrm>
            <a:off x="814705" y="2685415"/>
            <a:ext cx="5080000" cy="475615"/>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p:spPr>
        <p:txBody>
          <a:bodyPr wrap="squar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Smart Content Creation</a:t>
            </a:r>
            <a:endParaRPr lang="en-US" sz="2200" dirty="0"/>
          </a:p>
        </p:txBody>
      </p:sp>
      <p:sp>
        <p:nvSpPr>
          <p:cNvPr id="6" name="Text 4"/>
          <p:cNvSpPr/>
          <p:nvPr/>
        </p:nvSpPr>
        <p:spPr>
          <a:xfrm>
            <a:off x="814705" y="3480435"/>
            <a:ext cx="9296400" cy="612140"/>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Generates complete slide content with titles, bullet points, and explanations.</a:t>
            </a:r>
            <a:endParaRPr lang="en-US" sz="1750" dirty="0"/>
          </a:p>
        </p:txBody>
      </p:sp>
      <p:sp>
        <p:nvSpPr>
          <p:cNvPr id="7" name="Text 5"/>
          <p:cNvSpPr/>
          <p:nvPr/>
        </p:nvSpPr>
        <p:spPr>
          <a:xfrm>
            <a:off x="814784" y="4192667"/>
            <a:ext cx="2835235" cy="35433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Automatic Visuals</a:t>
            </a:r>
            <a:endParaRPr lang="en-US" sz="2200" dirty="0"/>
          </a:p>
        </p:txBody>
      </p:sp>
      <p:sp>
        <p:nvSpPr>
          <p:cNvPr id="8" name="Text 6"/>
          <p:cNvSpPr/>
          <p:nvPr/>
        </p:nvSpPr>
        <p:spPr>
          <a:xfrm>
            <a:off x="814705" y="4772025"/>
            <a:ext cx="9336405" cy="662940"/>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Produces relevant, high-quality images for every slide using AI.</a:t>
            </a:r>
            <a:endParaRPr lang="en-US" sz="1750" dirty="0"/>
          </a:p>
        </p:txBody>
      </p:sp>
      <p:sp>
        <p:nvSpPr>
          <p:cNvPr id="9" name="Text 7"/>
          <p:cNvSpPr/>
          <p:nvPr/>
        </p:nvSpPr>
        <p:spPr>
          <a:xfrm>
            <a:off x="793591" y="5578872"/>
            <a:ext cx="2835235" cy="35433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Real-Time Editor</a:t>
            </a:r>
            <a:endParaRPr lang="en-US" sz="2200" dirty="0"/>
          </a:p>
        </p:txBody>
      </p:sp>
      <p:sp>
        <p:nvSpPr>
          <p:cNvPr id="10" name="Text 8"/>
          <p:cNvSpPr/>
          <p:nvPr/>
        </p:nvSpPr>
        <p:spPr>
          <a:xfrm>
            <a:off x="811530" y="6259195"/>
            <a:ext cx="8300720" cy="506730"/>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Edit and refine presentations with an intuitive, responsive interface.</a:t>
            </a:r>
            <a:endParaRPr lang="en-US" sz="1750" dirty="0"/>
          </a:p>
        </p:txBody>
      </p:sp>
      <p:sp>
        <p:nvSpPr>
          <p:cNvPr id="13" name="Freeform 13"/>
          <p:cNvSpPr/>
          <p:nvPr/>
        </p:nvSpPr>
        <p:spPr>
          <a:xfrm>
            <a:off x="11935697" y="6107974"/>
            <a:ext cx="2272326" cy="1888773"/>
          </a:xfrm>
          <a:custGeom>
            <a:avLst/>
            <a:gdLst/>
            <a:ahLst/>
            <a:cxnLst/>
            <a:rect l="l" t="t" r="r" b="b"/>
            <a:pathLst>
              <a:path w="3088955" h="3015592">
                <a:moveTo>
                  <a:pt x="0" y="0"/>
                </a:moveTo>
                <a:lnTo>
                  <a:pt x="3088955" y="0"/>
                </a:lnTo>
                <a:lnTo>
                  <a:pt x="3088955" y="3015593"/>
                </a:lnTo>
                <a:lnTo>
                  <a:pt x="0" y="3015593"/>
                </a:lnTo>
                <a:lnTo>
                  <a:pt x="0" y="0"/>
                </a:lnTo>
                <a:close/>
              </a:path>
            </a:pathLst>
          </a:custGeom>
          <a:blipFill>
            <a:blip r:embed="rId1"/>
            <a:stretch>
              <a:fillRect/>
            </a:stretch>
          </a:blipFill>
        </p:spPr>
      </p:sp>
      <p:sp>
        <p:nvSpPr>
          <p:cNvPr id="12" name="Freeform 12"/>
          <p:cNvSpPr/>
          <p:nvPr/>
        </p:nvSpPr>
        <p:spPr>
          <a:xfrm>
            <a:off x="12472755" y="243144"/>
            <a:ext cx="1735587" cy="1475881"/>
          </a:xfrm>
          <a:custGeom>
            <a:avLst/>
            <a:gdLst/>
            <a:ahLst/>
            <a:cxnLst/>
            <a:rect l="l" t="t" r="r" b="b"/>
            <a:pathLst>
              <a:path w="2359323" h="2356374">
                <a:moveTo>
                  <a:pt x="0" y="0"/>
                </a:moveTo>
                <a:lnTo>
                  <a:pt x="2359323" y="0"/>
                </a:lnTo>
                <a:lnTo>
                  <a:pt x="2359323" y="2356374"/>
                </a:lnTo>
                <a:lnTo>
                  <a:pt x="0" y="2356374"/>
                </a:lnTo>
                <a:lnTo>
                  <a:pt x="0" y="0"/>
                </a:lnTo>
                <a:close/>
              </a:path>
            </a:pathLst>
          </a:custGeom>
          <a:blipFill>
            <a:blip r:embed="rId2"/>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510" y="274955"/>
            <a:ext cx="5670590" cy="708779"/>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Technology Stack</a:t>
            </a:r>
            <a:endParaRPr lang="en-US" sz="4450" dirty="0"/>
          </a:p>
        </p:txBody>
      </p:sp>
      <p:sp>
        <p:nvSpPr>
          <p:cNvPr id="3" name="Shape 1"/>
          <p:cNvSpPr/>
          <p:nvPr>
            <p:custDataLst>
              <p:tags r:id="rId1"/>
            </p:custDataLst>
          </p:nvPr>
        </p:nvSpPr>
        <p:spPr>
          <a:xfrm>
            <a:off x="179110" y="1531342"/>
            <a:ext cx="510302" cy="510302"/>
          </a:xfrm>
          <a:prstGeom prst="roundRect">
            <a:avLst>
              <a:gd name="adj" fmla="val 6667"/>
            </a:avLst>
          </a:prstGeom>
          <a:solidFill>
            <a:srgbClr val="3B3C3E"/>
          </a:solidFill>
        </p:spPr>
      </p:sp>
      <p:pic>
        <p:nvPicPr>
          <p:cNvPr id="4" name="Image 0" descr="preencoded.png"/>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264180" y="1616353"/>
            <a:ext cx="340162" cy="340162"/>
          </a:xfrm>
          <a:prstGeom prst="rect">
            <a:avLst/>
          </a:prstGeom>
        </p:spPr>
      </p:pic>
      <p:sp>
        <p:nvSpPr>
          <p:cNvPr id="5" name="Text 2"/>
          <p:cNvSpPr/>
          <p:nvPr>
            <p:custDataLst>
              <p:tags r:id="rId5"/>
            </p:custDataLst>
          </p:nvPr>
        </p:nvSpPr>
        <p:spPr>
          <a:xfrm>
            <a:off x="916226" y="1609209"/>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Frontend Layer</a:t>
            </a:r>
            <a:endParaRPr lang="en-US" sz="2200" dirty="0"/>
          </a:p>
        </p:txBody>
      </p:sp>
      <p:sp>
        <p:nvSpPr>
          <p:cNvPr id="6" name="Text 3"/>
          <p:cNvSpPr/>
          <p:nvPr>
            <p:custDataLst>
              <p:tags r:id="rId6"/>
            </p:custDataLst>
          </p:nvPr>
        </p:nvSpPr>
        <p:spPr>
          <a:xfrm>
            <a:off x="916226" y="2099628"/>
            <a:ext cx="5642491" cy="1088708"/>
          </a:xfrm>
          <a:prstGeom prst="rect">
            <a:avLst/>
          </a:prstGeom>
          <a:noFill/>
        </p:spPr>
        <p:txBody>
          <a:bodyPr wrap="square" lIns="0" tIns="0" rIns="0" bIns="0" rtlCol="0" anchor="t"/>
          <a:lstStyle/>
          <a:p>
            <a:pPr marL="0" indent="0" algn="l">
              <a:lnSpc>
                <a:spcPts val="2850"/>
              </a:lnSpc>
              <a:buNone/>
            </a:pPr>
            <a:r>
              <a:rPr lang="en-US" sz="1750" b="1" dirty="0">
                <a:solidFill>
                  <a:srgbClr val="C2C4B5"/>
                </a:solidFill>
                <a:latin typeface="Bitter" pitchFamily="34" charset="0"/>
                <a:ea typeface="Bitter" pitchFamily="34" charset="-122"/>
                <a:cs typeface="Bitter" pitchFamily="34" charset="-120"/>
              </a:rPr>
              <a:t>React</a:t>
            </a:r>
            <a:r>
              <a:rPr lang="en-US" sz="1750" dirty="0">
                <a:solidFill>
                  <a:srgbClr val="C2C4B5"/>
                </a:solidFill>
                <a:latin typeface="Bitter" pitchFamily="34" charset="0"/>
                <a:ea typeface="Bitter" pitchFamily="34" charset="-122"/>
                <a:cs typeface="Bitter" pitchFamily="34" charset="-120"/>
              </a:rPr>
              <a:t> powers our dynamic user interface, while </a:t>
            </a:r>
            <a:r>
              <a:rPr lang="en-US" sz="1750" b="1" dirty="0">
                <a:solidFill>
                  <a:srgbClr val="C2C4B5"/>
                </a:solidFill>
                <a:latin typeface="Bitter" pitchFamily="34" charset="0"/>
                <a:ea typeface="Bitter" pitchFamily="34" charset="-122"/>
                <a:cs typeface="Bitter" pitchFamily="34" charset="-120"/>
              </a:rPr>
              <a:t>TailwindCSS</a:t>
            </a:r>
            <a:r>
              <a:rPr lang="en-US" sz="1750" dirty="0">
                <a:solidFill>
                  <a:srgbClr val="C2C4B5"/>
                </a:solidFill>
                <a:latin typeface="Bitter" pitchFamily="34" charset="0"/>
                <a:ea typeface="Bitter" pitchFamily="34" charset="-122"/>
                <a:cs typeface="Bitter" pitchFamily="34" charset="-120"/>
              </a:rPr>
              <a:t> ensures responsive, modern design across all devices.</a:t>
            </a:r>
            <a:endParaRPr lang="en-US" sz="1750" dirty="0"/>
          </a:p>
        </p:txBody>
      </p:sp>
      <p:sp>
        <p:nvSpPr>
          <p:cNvPr id="7" name="Shape 4"/>
          <p:cNvSpPr/>
          <p:nvPr>
            <p:custDataLst>
              <p:tags r:id="rId7"/>
            </p:custDataLst>
          </p:nvPr>
        </p:nvSpPr>
        <p:spPr>
          <a:xfrm>
            <a:off x="6842204" y="1531342"/>
            <a:ext cx="510302" cy="510302"/>
          </a:xfrm>
          <a:prstGeom prst="roundRect">
            <a:avLst>
              <a:gd name="adj" fmla="val 6667"/>
            </a:avLst>
          </a:prstGeom>
          <a:solidFill>
            <a:srgbClr val="3B3C3E"/>
          </a:solidFill>
        </p:spPr>
      </p:sp>
      <p:pic>
        <p:nvPicPr>
          <p:cNvPr id="8" name="Image 1" descr="preencoded.png"/>
          <p:cNvPicPr>
            <a:picLocks noChangeAspect="1"/>
          </p:cNvPicPr>
          <p:nvPr>
            <p:custDataLst>
              <p:tags r:id="rId8"/>
            </p:custDataLst>
          </p:nvPr>
        </p:nvPicPr>
        <p:blipFill>
          <a:blip r:embed="rId3">
            <a:extLst>
              <a:ext uri="{96DAC541-7B7A-43D3-8B79-37D633B846F1}">
                <asvg:svgBlip xmlns:asvg="http://schemas.microsoft.com/office/drawing/2016/SVG/main" r:embed="rId9"/>
              </a:ext>
            </a:extLst>
          </a:blip>
          <a:stretch>
            <a:fillRect/>
          </a:stretch>
        </p:blipFill>
        <p:spPr>
          <a:xfrm>
            <a:off x="6927275" y="1616353"/>
            <a:ext cx="340162" cy="340162"/>
          </a:xfrm>
          <a:prstGeom prst="rect">
            <a:avLst/>
          </a:prstGeom>
        </p:spPr>
      </p:pic>
      <p:sp>
        <p:nvSpPr>
          <p:cNvPr id="9" name="Text 5"/>
          <p:cNvSpPr/>
          <p:nvPr>
            <p:custDataLst>
              <p:tags r:id="rId10"/>
            </p:custDataLst>
          </p:nvPr>
        </p:nvSpPr>
        <p:spPr>
          <a:xfrm>
            <a:off x="7579320" y="1609209"/>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AI Engine</a:t>
            </a:r>
            <a:endParaRPr lang="en-US" sz="2200" dirty="0"/>
          </a:p>
        </p:txBody>
      </p:sp>
      <p:sp>
        <p:nvSpPr>
          <p:cNvPr id="10" name="Text 6"/>
          <p:cNvSpPr/>
          <p:nvPr>
            <p:custDataLst>
              <p:tags r:id="rId11"/>
            </p:custDataLst>
          </p:nvPr>
        </p:nvSpPr>
        <p:spPr>
          <a:xfrm>
            <a:off x="7579320" y="2099628"/>
            <a:ext cx="5642610" cy="1088708"/>
          </a:xfrm>
          <a:prstGeom prst="rect">
            <a:avLst/>
          </a:prstGeom>
          <a:noFill/>
        </p:spPr>
        <p:txBody>
          <a:bodyPr wrap="square" lIns="0" tIns="0" rIns="0" bIns="0" rtlCol="0" anchor="t"/>
          <a:lstStyle/>
          <a:p>
            <a:pPr marL="0" indent="0" algn="l">
              <a:lnSpc>
                <a:spcPts val="2850"/>
              </a:lnSpc>
              <a:buNone/>
            </a:pPr>
            <a:r>
              <a:rPr lang="en-US" sz="1750" b="1" dirty="0">
                <a:solidFill>
                  <a:srgbClr val="C2C4B5"/>
                </a:solidFill>
                <a:latin typeface="Bitter" pitchFamily="34" charset="0"/>
                <a:ea typeface="Bitter" pitchFamily="34" charset="-122"/>
                <a:cs typeface="Bitter" pitchFamily="34" charset="-120"/>
              </a:rPr>
              <a:t>Gemini AI</a:t>
            </a:r>
            <a:r>
              <a:rPr lang="en-US" sz="1750" dirty="0">
                <a:solidFill>
                  <a:srgbClr val="C2C4B5"/>
                </a:solidFill>
                <a:latin typeface="Bitter" pitchFamily="34" charset="0"/>
                <a:ea typeface="Bitter" pitchFamily="34" charset="-122"/>
                <a:cs typeface="Bitter" pitchFamily="34" charset="-120"/>
              </a:rPr>
              <a:t> generates intelligent content and outlines. </a:t>
            </a:r>
            <a:r>
              <a:rPr lang="en-US" sz="1750" b="1" dirty="0">
                <a:solidFill>
                  <a:srgbClr val="C2C4B5"/>
                </a:solidFill>
                <a:latin typeface="Bitter" pitchFamily="34" charset="0"/>
                <a:ea typeface="Bitter" pitchFamily="34" charset="-122"/>
                <a:cs typeface="Bitter" pitchFamily="34" charset="-120"/>
              </a:rPr>
              <a:t>ImageKit</a:t>
            </a:r>
            <a:r>
              <a:rPr lang="en-US" sz="1750" dirty="0">
                <a:solidFill>
                  <a:srgbClr val="C2C4B5"/>
                </a:solidFill>
                <a:latin typeface="Bitter" pitchFamily="34" charset="0"/>
                <a:ea typeface="Bitter" pitchFamily="34" charset="-122"/>
                <a:cs typeface="Bitter" pitchFamily="34" charset="-120"/>
              </a:rPr>
              <a:t> creates contextually relevant images for presentations.</a:t>
            </a:r>
            <a:endParaRPr lang="en-US" sz="1750" dirty="0"/>
          </a:p>
        </p:txBody>
      </p:sp>
      <p:sp>
        <p:nvSpPr>
          <p:cNvPr id="11" name="Shape 7"/>
          <p:cNvSpPr/>
          <p:nvPr>
            <p:custDataLst>
              <p:tags r:id="rId12"/>
            </p:custDataLst>
          </p:nvPr>
        </p:nvSpPr>
        <p:spPr>
          <a:xfrm>
            <a:off x="179110" y="3641963"/>
            <a:ext cx="510302" cy="510302"/>
          </a:xfrm>
          <a:prstGeom prst="roundRect">
            <a:avLst>
              <a:gd name="adj" fmla="val 6667"/>
            </a:avLst>
          </a:prstGeom>
          <a:solidFill>
            <a:srgbClr val="3B3C3E"/>
          </a:solidFill>
        </p:spPr>
      </p:sp>
      <p:pic>
        <p:nvPicPr>
          <p:cNvPr id="12" name="Image 2" descr="preencoded.png"/>
          <p:cNvPicPr>
            <a:picLocks noChangeAspect="1"/>
          </p:cNvPicPr>
          <p:nvPr>
            <p:custDataLst>
              <p:tags r:id="rId13"/>
            </p:custDataLst>
          </p:nvPr>
        </p:nvPicPr>
        <p:blipFill>
          <a:blip r:embed="rId3">
            <a:extLst>
              <a:ext uri="{96DAC541-7B7A-43D3-8B79-37D633B846F1}">
                <asvg:svgBlip xmlns:asvg="http://schemas.microsoft.com/office/drawing/2016/SVG/main" r:embed="rId14"/>
              </a:ext>
            </a:extLst>
          </a:blip>
          <a:stretch>
            <a:fillRect/>
          </a:stretch>
        </p:blipFill>
        <p:spPr>
          <a:xfrm>
            <a:off x="264180" y="3726974"/>
            <a:ext cx="340162" cy="340162"/>
          </a:xfrm>
          <a:prstGeom prst="rect">
            <a:avLst/>
          </a:prstGeom>
        </p:spPr>
      </p:pic>
      <p:sp>
        <p:nvSpPr>
          <p:cNvPr id="13" name="Text 8"/>
          <p:cNvSpPr/>
          <p:nvPr>
            <p:custDataLst>
              <p:tags r:id="rId15"/>
            </p:custDataLst>
          </p:nvPr>
        </p:nvSpPr>
        <p:spPr>
          <a:xfrm>
            <a:off x="916226" y="3719830"/>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Backend Services</a:t>
            </a:r>
            <a:endParaRPr lang="en-US" sz="2200" dirty="0"/>
          </a:p>
        </p:txBody>
      </p:sp>
      <p:sp>
        <p:nvSpPr>
          <p:cNvPr id="14" name="Text 9"/>
          <p:cNvSpPr/>
          <p:nvPr>
            <p:custDataLst>
              <p:tags r:id="rId16"/>
            </p:custDataLst>
          </p:nvPr>
        </p:nvSpPr>
        <p:spPr>
          <a:xfrm>
            <a:off x="916226" y="4210248"/>
            <a:ext cx="5642491" cy="1088708"/>
          </a:xfrm>
          <a:prstGeom prst="rect">
            <a:avLst/>
          </a:prstGeom>
          <a:noFill/>
        </p:spPr>
        <p:txBody>
          <a:bodyPr wrap="square" lIns="0" tIns="0" rIns="0" bIns="0" rtlCol="0" anchor="t"/>
          <a:lstStyle/>
          <a:p>
            <a:pPr marL="0" indent="0" algn="l">
              <a:lnSpc>
                <a:spcPts val="2850"/>
              </a:lnSpc>
              <a:buNone/>
            </a:pPr>
            <a:r>
              <a:rPr lang="en-US" sz="1750" b="1" dirty="0">
                <a:solidFill>
                  <a:srgbClr val="C2C4B5"/>
                </a:solidFill>
                <a:latin typeface="Bitter" pitchFamily="34" charset="0"/>
                <a:ea typeface="Bitter" pitchFamily="34" charset="-122"/>
                <a:cs typeface="Bitter" pitchFamily="34" charset="-120"/>
              </a:rPr>
              <a:t>Firebase Firestore</a:t>
            </a:r>
            <a:r>
              <a:rPr lang="en-US" sz="1750" dirty="0">
                <a:solidFill>
                  <a:srgbClr val="C2C4B5"/>
                </a:solidFill>
                <a:latin typeface="Bitter" pitchFamily="34" charset="0"/>
                <a:ea typeface="Bitter" pitchFamily="34" charset="-122"/>
                <a:cs typeface="Bitter" pitchFamily="34" charset="-120"/>
              </a:rPr>
              <a:t> handles data storage and retrieval, ensuring seamless project management and persistence.</a:t>
            </a:r>
            <a:endParaRPr lang="en-US" sz="1750" dirty="0"/>
          </a:p>
        </p:txBody>
      </p:sp>
      <p:sp>
        <p:nvSpPr>
          <p:cNvPr id="15" name="Shape 10"/>
          <p:cNvSpPr/>
          <p:nvPr>
            <p:custDataLst>
              <p:tags r:id="rId17"/>
            </p:custDataLst>
          </p:nvPr>
        </p:nvSpPr>
        <p:spPr>
          <a:xfrm>
            <a:off x="6842204" y="3641963"/>
            <a:ext cx="510302" cy="510302"/>
          </a:xfrm>
          <a:prstGeom prst="roundRect">
            <a:avLst>
              <a:gd name="adj" fmla="val 6667"/>
            </a:avLst>
          </a:prstGeom>
          <a:solidFill>
            <a:srgbClr val="3B3C3E"/>
          </a:solidFill>
        </p:spPr>
      </p:sp>
      <p:pic>
        <p:nvPicPr>
          <p:cNvPr id="16" name="Image 3" descr="preencoded.png"/>
          <p:cNvPicPr>
            <a:picLocks noChangeAspect="1"/>
          </p:cNvPicPr>
          <p:nvPr>
            <p:custDataLst>
              <p:tags r:id="rId18"/>
            </p:custDataLst>
          </p:nvPr>
        </p:nvPicPr>
        <p:blipFill>
          <a:blip r:embed="rId3">
            <a:extLst>
              <a:ext uri="{96DAC541-7B7A-43D3-8B79-37D633B846F1}">
                <asvg:svgBlip xmlns:asvg="http://schemas.microsoft.com/office/drawing/2016/SVG/main" r:embed="rId19"/>
              </a:ext>
            </a:extLst>
          </a:blip>
          <a:stretch>
            <a:fillRect/>
          </a:stretch>
        </p:blipFill>
        <p:spPr>
          <a:xfrm>
            <a:off x="6927275" y="3726974"/>
            <a:ext cx="340162" cy="340162"/>
          </a:xfrm>
          <a:prstGeom prst="rect">
            <a:avLst/>
          </a:prstGeom>
        </p:spPr>
      </p:pic>
      <p:sp>
        <p:nvSpPr>
          <p:cNvPr id="17" name="Text 11"/>
          <p:cNvSpPr/>
          <p:nvPr>
            <p:custDataLst>
              <p:tags r:id="rId20"/>
            </p:custDataLst>
          </p:nvPr>
        </p:nvSpPr>
        <p:spPr>
          <a:xfrm>
            <a:off x="7579320" y="3719830"/>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Authentication</a:t>
            </a:r>
            <a:endParaRPr lang="en-US" sz="2200" dirty="0"/>
          </a:p>
        </p:txBody>
      </p:sp>
      <p:sp>
        <p:nvSpPr>
          <p:cNvPr id="18" name="Text 12"/>
          <p:cNvSpPr/>
          <p:nvPr>
            <p:custDataLst>
              <p:tags r:id="rId21"/>
            </p:custDataLst>
          </p:nvPr>
        </p:nvSpPr>
        <p:spPr>
          <a:xfrm>
            <a:off x="7579320" y="4210248"/>
            <a:ext cx="5642610" cy="725805"/>
          </a:xfrm>
          <a:prstGeom prst="rect">
            <a:avLst/>
          </a:prstGeom>
          <a:noFill/>
        </p:spPr>
        <p:txBody>
          <a:bodyPr wrap="square" lIns="0" tIns="0" rIns="0" bIns="0" rtlCol="0" anchor="t"/>
          <a:lstStyle/>
          <a:p>
            <a:pPr marL="0" indent="0" algn="l">
              <a:lnSpc>
                <a:spcPts val="2850"/>
              </a:lnSpc>
              <a:buNone/>
            </a:pPr>
            <a:r>
              <a:rPr lang="en-US" sz="1750" b="1" dirty="0">
                <a:solidFill>
                  <a:srgbClr val="C2C4B5"/>
                </a:solidFill>
                <a:latin typeface="Bitter" pitchFamily="34" charset="0"/>
                <a:ea typeface="Bitter" pitchFamily="34" charset="-122"/>
                <a:cs typeface="Bitter" pitchFamily="34" charset="-120"/>
              </a:rPr>
              <a:t>Clerk</a:t>
            </a:r>
            <a:r>
              <a:rPr lang="en-US" sz="1750" dirty="0">
                <a:solidFill>
                  <a:srgbClr val="C2C4B5"/>
                </a:solidFill>
                <a:latin typeface="Bitter" pitchFamily="34" charset="0"/>
                <a:ea typeface="Bitter" pitchFamily="34" charset="-122"/>
                <a:cs typeface="Bitter" pitchFamily="34" charset="-120"/>
              </a:rPr>
              <a:t> provides secure user authentication and subscription-based access control.</a:t>
            </a:r>
            <a:endParaRPr lang="en-US" sz="1750" dirty="0"/>
          </a:p>
        </p:txBody>
      </p:sp>
      <p:pic>
        <p:nvPicPr>
          <p:cNvPr id="19" name="Picture 18"/>
          <p:cNvPicPr>
            <a:picLocks noChangeAspect="1"/>
          </p:cNvPicPr>
          <p:nvPr/>
        </p:nvPicPr>
        <p:blipFill>
          <a:blip r:embed="rId22"/>
          <a:stretch>
            <a:fillRect/>
          </a:stretch>
        </p:blipFill>
        <p:spPr>
          <a:xfrm>
            <a:off x="790575" y="6437630"/>
            <a:ext cx="1282700" cy="1115060"/>
          </a:xfrm>
          <a:prstGeom prst="rect">
            <a:avLst/>
          </a:prstGeom>
        </p:spPr>
      </p:pic>
      <p:pic>
        <p:nvPicPr>
          <p:cNvPr id="20" name="Picture 19"/>
          <p:cNvPicPr>
            <a:picLocks noChangeAspect="1"/>
          </p:cNvPicPr>
          <p:nvPr/>
        </p:nvPicPr>
        <p:blipFill>
          <a:blip r:embed="rId23"/>
          <a:stretch>
            <a:fillRect/>
          </a:stretch>
        </p:blipFill>
        <p:spPr>
          <a:xfrm>
            <a:off x="3124200" y="6438265"/>
            <a:ext cx="1226820" cy="1114425"/>
          </a:xfrm>
          <a:prstGeom prst="rect">
            <a:avLst/>
          </a:prstGeom>
        </p:spPr>
      </p:pic>
      <p:pic>
        <p:nvPicPr>
          <p:cNvPr id="21" name="Picture 20"/>
          <p:cNvPicPr>
            <a:picLocks noChangeAspect="1"/>
          </p:cNvPicPr>
          <p:nvPr/>
        </p:nvPicPr>
        <p:blipFill>
          <a:blip r:embed="rId24"/>
          <a:stretch>
            <a:fillRect/>
          </a:stretch>
        </p:blipFill>
        <p:spPr>
          <a:xfrm>
            <a:off x="5810885" y="6438265"/>
            <a:ext cx="1304290" cy="1115060"/>
          </a:xfrm>
          <a:prstGeom prst="rect">
            <a:avLst/>
          </a:prstGeom>
        </p:spPr>
      </p:pic>
      <p:pic>
        <p:nvPicPr>
          <p:cNvPr id="22" name="Picture 21"/>
          <p:cNvPicPr>
            <a:picLocks noChangeAspect="1"/>
          </p:cNvPicPr>
          <p:nvPr/>
        </p:nvPicPr>
        <p:blipFill>
          <a:blip r:embed="rId25"/>
          <a:stretch>
            <a:fillRect/>
          </a:stretch>
        </p:blipFill>
        <p:spPr>
          <a:xfrm>
            <a:off x="8848725" y="6438900"/>
            <a:ext cx="1198880" cy="1114425"/>
          </a:xfrm>
          <a:prstGeom prst="rect">
            <a:avLst/>
          </a:prstGeom>
        </p:spPr>
      </p:pic>
      <p:pic>
        <p:nvPicPr>
          <p:cNvPr id="23" name="Picture 22"/>
          <p:cNvPicPr>
            <a:picLocks noChangeAspect="1"/>
          </p:cNvPicPr>
          <p:nvPr/>
        </p:nvPicPr>
        <p:blipFill>
          <a:blip r:embed="rId26"/>
          <a:stretch>
            <a:fillRect/>
          </a:stretch>
        </p:blipFill>
        <p:spPr>
          <a:xfrm>
            <a:off x="11600815" y="6438265"/>
            <a:ext cx="1274445" cy="11144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3073" y="608409"/>
            <a:ext cx="7597854" cy="1380411"/>
          </a:xfrm>
          <a:prstGeom prst="rect">
            <a:avLst/>
          </a:prstGeom>
          <a:noFill/>
        </p:spPr>
        <p:txBody>
          <a:bodyPr wrap="square" lIns="0" tIns="0" rIns="0" bIns="0" rtlCol="0" anchor="t"/>
          <a:lstStyle/>
          <a:p>
            <a:pPr marL="0" indent="0" algn="l">
              <a:lnSpc>
                <a:spcPts val="5400"/>
              </a:lnSpc>
              <a:buNone/>
            </a:pPr>
            <a:r>
              <a:rPr lang="en-US" sz="4300" b="1" dirty="0">
                <a:solidFill>
                  <a:srgbClr val="E1E5CD"/>
                </a:solidFill>
                <a:latin typeface="Outfit Bold" pitchFamily="34" charset="0"/>
                <a:ea typeface="Outfit Bold" pitchFamily="34" charset="-122"/>
                <a:cs typeface="Outfit Bold" pitchFamily="34" charset="-120"/>
              </a:rPr>
              <a:t>System Architecture Overview</a:t>
            </a:r>
            <a:endParaRPr lang="en-US" sz="4300" dirty="0"/>
          </a:p>
        </p:txBody>
      </p:sp>
      <p:pic>
        <p:nvPicPr>
          <p:cNvPr id="4" name="Image 1" descr="preencoded.png"/>
          <p:cNvPicPr>
            <a:picLocks noChangeAspect="1"/>
          </p:cNvPicPr>
          <p:nvPr/>
        </p:nvPicPr>
        <p:blipFill>
          <a:blip r:embed="rId1"/>
          <a:stretch>
            <a:fillRect/>
          </a:stretch>
        </p:blipFill>
        <p:spPr>
          <a:xfrm>
            <a:off x="773073" y="2320052"/>
            <a:ext cx="1104424" cy="1325285"/>
          </a:xfrm>
          <a:prstGeom prst="rect">
            <a:avLst/>
          </a:prstGeom>
        </p:spPr>
      </p:pic>
      <p:sp>
        <p:nvSpPr>
          <p:cNvPr id="5" name="Text 1"/>
          <p:cNvSpPr/>
          <p:nvPr/>
        </p:nvSpPr>
        <p:spPr>
          <a:xfrm>
            <a:off x="2098358" y="2540913"/>
            <a:ext cx="2761178" cy="345043"/>
          </a:xfrm>
          <a:prstGeom prst="rect">
            <a:avLst/>
          </a:prstGeom>
          <a:noFill/>
        </p:spPr>
        <p:txBody>
          <a:bodyPr wrap="none" lIns="0" tIns="0" rIns="0" bIns="0" rtlCol="0" anchor="t"/>
          <a:lstStyle/>
          <a:p>
            <a:pPr marL="0" indent="0" algn="l">
              <a:lnSpc>
                <a:spcPts val="2700"/>
              </a:lnSpc>
              <a:buNone/>
            </a:pPr>
            <a:r>
              <a:rPr lang="en-US" sz="2150" b="1" dirty="0">
                <a:solidFill>
                  <a:srgbClr val="C2C4B5"/>
                </a:solidFill>
                <a:latin typeface="Outfit Bold" pitchFamily="34" charset="0"/>
                <a:ea typeface="Outfit Bold" pitchFamily="34" charset="-122"/>
                <a:cs typeface="Outfit Bold" pitchFamily="34" charset="-120"/>
              </a:rPr>
              <a:t>User Input</a:t>
            </a:r>
            <a:endParaRPr lang="en-US" sz="2150" dirty="0"/>
          </a:p>
        </p:txBody>
      </p:sp>
      <p:sp>
        <p:nvSpPr>
          <p:cNvPr id="6" name="Text 2"/>
          <p:cNvSpPr/>
          <p:nvPr/>
        </p:nvSpPr>
        <p:spPr>
          <a:xfrm>
            <a:off x="2098358" y="3018473"/>
            <a:ext cx="6272570" cy="353378"/>
          </a:xfrm>
          <a:prstGeom prst="rect">
            <a:avLst/>
          </a:prstGeom>
          <a:noFill/>
        </p:spPr>
        <p:txBody>
          <a:bodyPr wrap="non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Topic entry via React interface</a:t>
            </a:r>
            <a:endParaRPr lang="en-US" sz="1700" dirty="0"/>
          </a:p>
        </p:txBody>
      </p:sp>
      <p:pic>
        <p:nvPicPr>
          <p:cNvPr id="7" name="Image 2" descr="preencoded.png"/>
          <p:cNvPicPr>
            <a:picLocks noChangeAspect="1"/>
          </p:cNvPicPr>
          <p:nvPr/>
        </p:nvPicPr>
        <p:blipFill>
          <a:blip r:embed="rId2"/>
          <a:stretch>
            <a:fillRect/>
          </a:stretch>
        </p:blipFill>
        <p:spPr>
          <a:xfrm>
            <a:off x="773073" y="3645337"/>
            <a:ext cx="1104424" cy="1325285"/>
          </a:xfrm>
          <a:prstGeom prst="rect">
            <a:avLst/>
          </a:prstGeom>
        </p:spPr>
      </p:pic>
      <p:sp>
        <p:nvSpPr>
          <p:cNvPr id="8" name="Text 3"/>
          <p:cNvSpPr/>
          <p:nvPr/>
        </p:nvSpPr>
        <p:spPr>
          <a:xfrm>
            <a:off x="2098358" y="3866198"/>
            <a:ext cx="2761178" cy="345043"/>
          </a:xfrm>
          <a:prstGeom prst="rect">
            <a:avLst/>
          </a:prstGeom>
          <a:noFill/>
        </p:spPr>
        <p:txBody>
          <a:bodyPr wrap="none" lIns="0" tIns="0" rIns="0" bIns="0" rtlCol="0" anchor="t"/>
          <a:lstStyle/>
          <a:p>
            <a:pPr marL="0" indent="0" algn="l">
              <a:lnSpc>
                <a:spcPts val="2700"/>
              </a:lnSpc>
              <a:buNone/>
            </a:pPr>
            <a:r>
              <a:rPr lang="en-US" sz="2150" b="1" dirty="0">
                <a:solidFill>
                  <a:srgbClr val="C2C4B5"/>
                </a:solidFill>
                <a:latin typeface="Outfit Bold" pitchFamily="34" charset="0"/>
                <a:ea typeface="Outfit Bold" pitchFamily="34" charset="-122"/>
                <a:cs typeface="Outfit Bold" pitchFamily="34" charset="-120"/>
              </a:rPr>
              <a:t>AI Processing</a:t>
            </a:r>
            <a:endParaRPr lang="en-US" sz="2150" dirty="0"/>
          </a:p>
        </p:txBody>
      </p:sp>
      <p:sp>
        <p:nvSpPr>
          <p:cNvPr id="9" name="Text 4"/>
          <p:cNvSpPr/>
          <p:nvPr/>
        </p:nvSpPr>
        <p:spPr>
          <a:xfrm>
            <a:off x="2098358" y="4343757"/>
            <a:ext cx="6272570" cy="353378"/>
          </a:xfrm>
          <a:prstGeom prst="rect">
            <a:avLst/>
          </a:prstGeom>
          <a:noFill/>
        </p:spPr>
        <p:txBody>
          <a:bodyPr wrap="non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Gemini generates outline and content</a:t>
            </a:r>
            <a:endParaRPr lang="en-US" sz="1700" dirty="0"/>
          </a:p>
        </p:txBody>
      </p:sp>
      <p:pic>
        <p:nvPicPr>
          <p:cNvPr id="10" name="Image 3" descr="preencoded.png"/>
          <p:cNvPicPr>
            <a:picLocks noChangeAspect="1"/>
          </p:cNvPicPr>
          <p:nvPr/>
        </p:nvPicPr>
        <p:blipFill>
          <a:blip r:embed="rId3"/>
          <a:stretch>
            <a:fillRect/>
          </a:stretch>
        </p:blipFill>
        <p:spPr>
          <a:xfrm>
            <a:off x="773073" y="4970621"/>
            <a:ext cx="1104424" cy="1325285"/>
          </a:xfrm>
          <a:prstGeom prst="rect">
            <a:avLst/>
          </a:prstGeom>
        </p:spPr>
      </p:pic>
      <p:sp>
        <p:nvSpPr>
          <p:cNvPr id="11" name="Text 5"/>
          <p:cNvSpPr/>
          <p:nvPr/>
        </p:nvSpPr>
        <p:spPr>
          <a:xfrm>
            <a:off x="2098358" y="5191482"/>
            <a:ext cx="2761178" cy="345043"/>
          </a:xfrm>
          <a:prstGeom prst="rect">
            <a:avLst/>
          </a:prstGeom>
          <a:noFill/>
        </p:spPr>
        <p:txBody>
          <a:bodyPr wrap="none" lIns="0" tIns="0" rIns="0" bIns="0" rtlCol="0" anchor="t"/>
          <a:lstStyle/>
          <a:p>
            <a:pPr marL="0" indent="0" algn="l">
              <a:lnSpc>
                <a:spcPts val="2700"/>
              </a:lnSpc>
              <a:buNone/>
            </a:pPr>
            <a:r>
              <a:rPr lang="en-US" sz="2150" b="1" dirty="0">
                <a:solidFill>
                  <a:srgbClr val="C2C4B5"/>
                </a:solidFill>
                <a:latin typeface="Outfit Bold" pitchFamily="34" charset="0"/>
                <a:ea typeface="Outfit Bold" pitchFamily="34" charset="-122"/>
                <a:cs typeface="Outfit Bold" pitchFamily="34" charset="-120"/>
              </a:rPr>
              <a:t>Visual Creation</a:t>
            </a:r>
            <a:endParaRPr lang="en-US" sz="2150" dirty="0"/>
          </a:p>
        </p:txBody>
      </p:sp>
      <p:sp>
        <p:nvSpPr>
          <p:cNvPr id="12" name="Text 6"/>
          <p:cNvSpPr/>
          <p:nvPr/>
        </p:nvSpPr>
        <p:spPr>
          <a:xfrm>
            <a:off x="2098358" y="5669042"/>
            <a:ext cx="6272570" cy="353378"/>
          </a:xfrm>
          <a:prstGeom prst="rect">
            <a:avLst/>
          </a:prstGeom>
          <a:noFill/>
        </p:spPr>
        <p:txBody>
          <a:bodyPr wrap="non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ImageKit produces relevant images</a:t>
            </a:r>
            <a:endParaRPr lang="en-US" sz="1700" dirty="0"/>
          </a:p>
        </p:txBody>
      </p:sp>
      <p:pic>
        <p:nvPicPr>
          <p:cNvPr id="13" name="Image 4" descr="preencoded.png"/>
          <p:cNvPicPr>
            <a:picLocks noChangeAspect="1"/>
          </p:cNvPicPr>
          <p:nvPr/>
        </p:nvPicPr>
        <p:blipFill>
          <a:blip r:embed="rId4"/>
          <a:stretch>
            <a:fillRect/>
          </a:stretch>
        </p:blipFill>
        <p:spPr>
          <a:xfrm>
            <a:off x="773073" y="6295906"/>
            <a:ext cx="1104424" cy="1325285"/>
          </a:xfrm>
          <a:prstGeom prst="rect">
            <a:avLst/>
          </a:prstGeom>
        </p:spPr>
      </p:pic>
      <p:sp>
        <p:nvSpPr>
          <p:cNvPr id="14" name="Text 7"/>
          <p:cNvSpPr/>
          <p:nvPr/>
        </p:nvSpPr>
        <p:spPr>
          <a:xfrm>
            <a:off x="2098358" y="6516767"/>
            <a:ext cx="2761178" cy="345043"/>
          </a:xfrm>
          <a:prstGeom prst="rect">
            <a:avLst/>
          </a:prstGeom>
          <a:noFill/>
        </p:spPr>
        <p:txBody>
          <a:bodyPr wrap="none" lIns="0" tIns="0" rIns="0" bIns="0" rtlCol="0" anchor="t"/>
          <a:lstStyle/>
          <a:p>
            <a:pPr marL="0" indent="0" algn="l">
              <a:lnSpc>
                <a:spcPts val="2700"/>
              </a:lnSpc>
              <a:buNone/>
            </a:pPr>
            <a:r>
              <a:rPr lang="en-US" sz="2150" b="1" dirty="0">
                <a:solidFill>
                  <a:srgbClr val="C2C4B5"/>
                </a:solidFill>
                <a:latin typeface="Outfit Bold" pitchFamily="34" charset="0"/>
                <a:ea typeface="Outfit Bold" pitchFamily="34" charset="-122"/>
                <a:cs typeface="Outfit Bold" pitchFamily="34" charset="-120"/>
              </a:rPr>
              <a:t>Cloud Storage</a:t>
            </a:r>
            <a:endParaRPr lang="en-US" sz="2150" dirty="0"/>
          </a:p>
        </p:txBody>
      </p:sp>
      <p:sp>
        <p:nvSpPr>
          <p:cNvPr id="15" name="Text 8"/>
          <p:cNvSpPr/>
          <p:nvPr/>
        </p:nvSpPr>
        <p:spPr>
          <a:xfrm>
            <a:off x="2098358" y="6994327"/>
            <a:ext cx="6272570" cy="353378"/>
          </a:xfrm>
          <a:prstGeom prst="rect">
            <a:avLst/>
          </a:prstGeom>
          <a:noFill/>
        </p:spPr>
        <p:txBody>
          <a:bodyPr wrap="none" lIns="0" tIns="0" rIns="0" bIns="0" rtlCol="0" anchor="t"/>
          <a:lstStyle/>
          <a:p>
            <a:pPr marL="0" indent="0" algn="l">
              <a:lnSpc>
                <a:spcPts val="2750"/>
              </a:lnSpc>
              <a:buNone/>
            </a:pPr>
            <a:r>
              <a:rPr lang="en-US" sz="1700" dirty="0">
                <a:solidFill>
                  <a:srgbClr val="C2C4B5"/>
                </a:solidFill>
                <a:latin typeface="Bitter" pitchFamily="34" charset="0"/>
                <a:ea typeface="Bitter" pitchFamily="34" charset="-122"/>
                <a:cs typeface="Bitter" pitchFamily="34" charset="-120"/>
              </a:rPr>
              <a:t>Firestore saves complete project</a:t>
            </a:r>
            <a:endParaRPr lang="en-US" sz="1700" dirty="0"/>
          </a:p>
        </p:txBody>
      </p:sp>
      <p:pic>
        <p:nvPicPr>
          <p:cNvPr id="2" name="Picture 1"/>
          <p:cNvPicPr>
            <a:picLocks noChangeAspect="1"/>
          </p:cNvPicPr>
          <p:nvPr/>
        </p:nvPicPr>
        <p:blipFill>
          <a:blip r:embed="rId5"/>
          <a:srcRect t="5726" r="359"/>
          <a:stretch>
            <a:fillRect/>
          </a:stretch>
        </p:blipFill>
        <p:spPr>
          <a:xfrm>
            <a:off x="7816215" y="2124710"/>
            <a:ext cx="5459730" cy="2580640"/>
          </a:xfrm>
          <a:prstGeom prst="rect">
            <a:avLst/>
          </a:prstGeom>
          <a:noFill/>
          <a:ln>
            <a:noFill/>
          </a:ln>
        </p:spPr>
      </p:pic>
      <p:pic>
        <p:nvPicPr>
          <p:cNvPr id="16" name="Picture 3"/>
          <p:cNvPicPr>
            <a:picLocks noChangeAspect="1"/>
          </p:cNvPicPr>
          <p:nvPr/>
        </p:nvPicPr>
        <p:blipFill>
          <a:blip r:embed="rId6"/>
          <a:stretch>
            <a:fillRect/>
          </a:stretch>
        </p:blipFill>
        <p:spPr>
          <a:xfrm>
            <a:off x="7816215" y="5191760"/>
            <a:ext cx="5483860" cy="222758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0793" y="496014"/>
            <a:ext cx="5827633" cy="563285"/>
          </a:xfrm>
          <a:prstGeom prst="rect">
            <a:avLst/>
          </a:prstGeom>
          <a:noFill/>
        </p:spPr>
        <p:txBody>
          <a:bodyPr wrap="none" lIns="0" tIns="0" rIns="0" bIns="0" rtlCol="0" anchor="t"/>
          <a:lstStyle/>
          <a:p>
            <a:pPr marL="0" indent="0" algn="l">
              <a:lnSpc>
                <a:spcPts val="4400"/>
              </a:lnSpc>
              <a:buNone/>
            </a:pPr>
            <a:r>
              <a:rPr lang="en-US" sz="3500" b="1" dirty="0">
                <a:solidFill>
                  <a:srgbClr val="E1E5CD"/>
                </a:solidFill>
                <a:latin typeface="Outfit Bold" pitchFamily="34" charset="0"/>
                <a:ea typeface="Outfit Bold" pitchFamily="34" charset="-122"/>
                <a:cs typeface="Outfit Bold" pitchFamily="34" charset="-120"/>
              </a:rPr>
              <a:t>Complete Workflow Process</a:t>
            </a:r>
            <a:endParaRPr lang="en-US" sz="3500" dirty="0"/>
          </a:p>
        </p:txBody>
      </p:sp>
      <p:sp>
        <p:nvSpPr>
          <p:cNvPr id="3" name="Shape 1"/>
          <p:cNvSpPr/>
          <p:nvPr/>
        </p:nvSpPr>
        <p:spPr>
          <a:xfrm>
            <a:off x="7303770" y="1419701"/>
            <a:ext cx="22860" cy="6313765"/>
          </a:xfrm>
          <a:prstGeom prst="roundRect">
            <a:avLst>
              <a:gd name="adj" fmla="val 118281"/>
            </a:avLst>
          </a:prstGeom>
          <a:solidFill>
            <a:srgbClr val="545557"/>
          </a:solidFill>
        </p:spPr>
      </p:sp>
      <p:sp>
        <p:nvSpPr>
          <p:cNvPr id="4" name="Shape 2"/>
          <p:cNvSpPr/>
          <p:nvPr/>
        </p:nvSpPr>
        <p:spPr>
          <a:xfrm>
            <a:off x="6594634" y="1611035"/>
            <a:ext cx="540663" cy="22860"/>
          </a:xfrm>
          <a:prstGeom prst="roundRect">
            <a:avLst>
              <a:gd name="adj" fmla="val 118281"/>
            </a:avLst>
          </a:prstGeom>
          <a:solidFill>
            <a:srgbClr val="545557"/>
          </a:solidFill>
        </p:spPr>
      </p:sp>
      <p:sp>
        <p:nvSpPr>
          <p:cNvPr id="5" name="Shape 3"/>
          <p:cNvSpPr/>
          <p:nvPr/>
        </p:nvSpPr>
        <p:spPr>
          <a:xfrm>
            <a:off x="7112437" y="1419701"/>
            <a:ext cx="405527" cy="405527"/>
          </a:xfrm>
          <a:prstGeom prst="roundRect">
            <a:avLst>
              <a:gd name="adj" fmla="val 6668"/>
            </a:avLst>
          </a:prstGeom>
          <a:solidFill>
            <a:srgbClr val="3B3C3E"/>
          </a:solidFill>
        </p:spPr>
      </p:sp>
      <p:sp>
        <p:nvSpPr>
          <p:cNvPr id="6" name="Text 4"/>
          <p:cNvSpPr/>
          <p:nvPr/>
        </p:nvSpPr>
        <p:spPr>
          <a:xfrm>
            <a:off x="7180064" y="1453515"/>
            <a:ext cx="270272" cy="337899"/>
          </a:xfrm>
          <a:prstGeom prst="rect">
            <a:avLst/>
          </a:prstGeom>
          <a:noFill/>
        </p:spPr>
        <p:txBody>
          <a:bodyPr wrap="none" lIns="0" tIns="0" rIns="0" bIns="0" rtlCol="0" anchor="t"/>
          <a:lstStyle/>
          <a:p>
            <a:pPr marL="0" indent="0" algn="ctr">
              <a:lnSpc>
                <a:spcPts val="2100"/>
              </a:lnSpc>
              <a:buNone/>
            </a:pPr>
            <a:r>
              <a:rPr lang="en-US" sz="2100" b="1" dirty="0">
                <a:solidFill>
                  <a:srgbClr val="C2C4B5"/>
                </a:solidFill>
                <a:latin typeface="Outfit Bold" pitchFamily="34" charset="0"/>
                <a:ea typeface="Outfit Bold" pitchFamily="34" charset="-122"/>
                <a:cs typeface="Outfit Bold" pitchFamily="34" charset="-120"/>
              </a:rPr>
              <a:t>1</a:t>
            </a:r>
            <a:endParaRPr lang="en-US" sz="2100" dirty="0"/>
          </a:p>
        </p:txBody>
      </p:sp>
      <p:sp>
        <p:nvSpPr>
          <p:cNvPr id="7" name="Text 5"/>
          <p:cNvSpPr/>
          <p:nvPr/>
        </p:nvSpPr>
        <p:spPr>
          <a:xfrm>
            <a:off x="4160877" y="1481614"/>
            <a:ext cx="2253139" cy="281583"/>
          </a:xfrm>
          <a:prstGeom prst="rect">
            <a:avLst/>
          </a:prstGeom>
          <a:noFill/>
        </p:spPr>
        <p:txBody>
          <a:bodyPr wrap="none" lIns="0" tIns="0" rIns="0" bIns="0" rtlCol="0" anchor="t"/>
          <a:lstStyle/>
          <a:p>
            <a:pPr marL="0" indent="0" algn="r">
              <a:lnSpc>
                <a:spcPts val="2200"/>
              </a:lnSpc>
              <a:buNone/>
            </a:pPr>
            <a:r>
              <a:rPr lang="en-US" sz="1750" b="1" dirty="0">
                <a:solidFill>
                  <a:srgbClr val="C2C4B5"/>
                </a:solidFill>
                <a:latin typeface="Outfit Bold" pitchFamily="34" charset="0"/>
                <a:ea typeface="Outfit Bold" pitchFamily="34" charset="-122"/>
                <a:cs typeface="Outfit Bold" pitchFamily="34" charset="-120"/>
              </a:rPr>
              <a:t>Topic Submission</a:t>
            </a:r>
            <a:endParaRPr lang="en-US" sz="1750" dirty="0"/>
          </a:p>
        </p:txBody>
      </p:sp>
      <p:sp>
        <p:nvSpPr>
          <p:cNvPr id="8" name="Text 6"/>
          <p:cNvSpPr/>
          <p:nvPr/>
        </p:nvSpPr>
        <p:spPr>
          <a:xfrm>
            <a:off x="630793" y="1871305"/>
            <a:ext cx="5783223" cy="288369"/>
          </a:xfrm>
          <a:prstGeom prst="rect">
            <a:avLst/>
          </a:prstGeom>
          <a:noFill/>
        </p:spPr>
        <p:txBody>
          <a:bodyPr wrap="none" lIns="0" tIns="0" rIns="0" bIns="0" rtlCol="0" anchor="t"/>
          <a:lstStyle/>
          <a:p>
            <a:pPr marL="0" indent="0" algn="r">
              <a:lnSpc>
                <a:spcPts val="2250"/>
              </a:lnSpc>
              <a:buNone/>
            </a:pPr>
            <a:r>
              <a:rPr lang="en-US" sz="1400" dirty="0">
                <a:solidFill>
                  <a:srgbClr val="C2C4B5"/>
                </a:solidFill>
                <a:latin typeface="Bitter" pitchFamily="34" charset="0"/>
                <a:ea typeface="Bitter" pitchFamily="34" charset="-122"/>
                <a:cs typeface="Bitter" pitchFamily="34" charset="-120"/>
              </a:rPr>
              <a:t>User enters presentation topic through intuitive interface</a:t>
            </a:r>
            <a:endParaRPr lang="en-US" sz="1400" dirty="0"/>
          </a:p>
        </p:txBody>
      </p:sp>
      <p:sp>
        <p:nvSpPr>
          <p:cNvPr id="9" name="Shape 7"/>
          <p:cNvSpPr/>
          <p:nvPr/>
        </p:nvSpPr>
        <p:spPr>
          <a:xfrm>
            <a:off x="7495103" y="2692360"/>
            <a:ext cx="540663" cy="22860"/>
          </a:xfrm>
          <a:prstGeom prst="roundRect">
            <a:avLst>
              <a:gd name="adj" fmla="val 118281"/>
            </a:avLst>
          </a:prstGeom>
          <a:solidFill>
            <a:srgbClr val="545557"/>
          </a:solidFill>
        </p:spPr>
      </p:sp>
      <p:sp>
        <p:nvSpPr>
          <p:cNvPr id="10" name="Shape 8"/>
          <p:cNvSpPr/>
          <p:nvPr/>
        </p:nvSpPr>
        <p:spPr>
          <a:xfrm>
            <a:off x="7112437" y="2501027"/>
            <a:ext cx="405527" cy="405527"/>
          </a:xfrm>
          <a:prstGeom prst="roundRect">
            <a:avLst>
              <a:gd name="adj" fmla="val 6668"/>
            </a:avLst>
          </a:prstGeom>
          <a:solidFill>
            <a:srgbClr val="3B3C3E"/>
          </a:solidFill>
        </p:spPr>
      </p:sp>
      <p:sp>
        <p:nvSpPr>
          <p:cNvPr id="11" name="Text 9"/>
          <p:cNvSpPr/>
          <p:nvPr/>
        </p:nvSpPr>
        <p:spPr>
          <a:xfrm>
            <a:off x="7180064" y="2534841"/>
            <a:ext cx="270272" cy="337899"/>
          </a:xfrm>
          <a:prstGeom prst="rect">
            <a:avLst/>
          </a:prstGeom>
          <a:noFill/>
        </p:spPr>
        <p:txBody>
          <a:bodyPr wrap="none" lIns="0" tIns="0" rIns="0" bIns="0" rtlCol="0" anchor="t"/>
          <a:lstStyle/>
          <a:p>
            <a:pPr marL="0" indent="0" algn="ctr">
              <a:lnSpc>
                <a:spcPts val="2100"/>
              </a:lnSpc>
              <a:buNone/>
            </a:pPr>
            <a:r>
              <a:rPr lang="en-US" sz="2100" b="1" dirty="0">
                <a:solidFill>
                  <a:srgbClr val="C2C4B5"/>
                </a:solidFill>
                <a:latin typeface="Outfit Bold" pitchFamily="34" charset="0"/>
                <a:ea typeface="Outfit Bold" pitchFamily="34" charset="-122"/>
                <a:cs typeface="Outfit Bold" pitchFamily="34" charset="-120"/>
              </a:rPr>
              <a:t>2</a:t>
            </a:r>
            <a:endParaRPr lang="en-US" sz="2100" dirty="0"/>
          </a:p>
        </p:txBody>
      </p:sp>
      <p:sp>
        <p:nvSpPr>
          <p:cNvPr id="12" name="Text 10"/>
          <p:cNvSpPr/>
          <p:nvPr/>
        </p:nvSpPr>
        <p:spPr>
          <a:xfrm>
            <a:off x="8216384" y="2562939"/>
            <a:ext cx="2263735" cy="281583"/>
          </a:xfrm>
          <a:prstGeom prst="rect">
            <a:avLst/>
          </a:prstGeom>
          <a:noFill/>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AI Outline Generation</a:t>
            </a:r>
            <a:endParaRPr lang="en-US" sz="1750" dirty="0"/>
          </a:p>
        </p:txBody>
      </p:sp>
      <p:sp>
        <p:nvSpPr>
          <p:cNvPr id="13" name="Text 11"/>
          <p:cNvSpPr/>
          <p:nvPr/>
        </p:nvSpPr>
        <p:spPr>
          <a:xfrm>
            <a:off x="8216384" y="2952631"/>
            <a:ext cx="5783223" cy="576739"/>
          </a:xfrm>
          <a:prstGeom prst="rect">
            <a:avLst/>
          </a:prstGeom>
          <a:noFill/>
        </p:spPr>
        <p:txBody>
          <a:bodyPr wrap="square" lIns="0" tIns="0" rIns="0" bIns="0" rtlCol="0" anchor="t"/>
          <a:lstStyle/>
          <a:p>
            <a:pPr marL="0" indent="0" algn="l">
              <a:lnSpc>
                <a:spcPts val="2250"/>
              </a:lnSpc>
              <a:buNone/>
            </a:pPr>
            <a:r>
              <a:rPr lang="en-US" sz="1400" dirty="0">
                <a:solidFill>
                  <a:srgbClr val="C2C4B5"/>
                </a:solidFill>
                <a:latin typeface="Bitter" pitchFamily="34" charset="0"/>
                <a:ea typeface="Bitter" pitchFamily="34" charset="-122"/>
                <a:cs typeface="Bitter" pitchFamily="34" charset="-120"/>
              </a:rPr>
              <a:t>Gemini AI analyzes topic and creates structured outline with slide breakdown</a:t>
            </a:r>
            <a:endParaRPr lang="en-US" sz="1400" dirty="0"/>
          </a:p>
        </p:txBody>
      </p:sp>
      <p:sp>
        <p:nvSpPr>
          <p:cNvPr id="14" name="Shape 12"/>
          <p:cNvSpPr/>
          <p:nvPr/>
        </p:nvSpPr>
        <p:spPr>
          <a:xfrm>
            <a:off x="6594634" y="3624501"/>
            <a:ext cx="540663" cy="22860"/>
          </a:xfrm>
          <a:prstGeom prst="roundRect">
            <a:avLst>
              <a:gd name="adj" fmla="val 118281"/>
            </a:avLst>
          </a:prstGeom>
          <a:solidFill>
            <a:srgbClr val="545557"/>
          </a:solidFill>
        </p:spPr>
      </p:sp>
      <p:sp>
        <p:nvSpPr>
          <p:cNvPr id="15" name="Shape 13"/>
          <p:cNvSpPr/>
          <p:nvPr/>
        </p:nvSpPr>
        <p:spPr>
          <a:xfrm>
            <a:off x="7112437" y="3433167"/>
            <a:ext cx="405527" cy="405527"/>
          </a:xfrm>
          <a:prstGeom prst="roundRect">
            <a:avLst>
              <a:gd name="adj" fmla="val 6668"/>
            </a:avLst>
          </a:prstGeom>
          <a:solidFill>
            <a:srgbClr val="3B3C3E"/>
          </a:solidFill>
        </p:spPr>
      </p:sp>
      <p:sp>
        <p:nvSpPr>
          <p:cNvPr id="16" name="Text 14"/>
          <p:cNvSpPr/>
          <p:nvPr/>
        </p:nvSpPr>
        <p:spPr>
          <a:xfrm>
            <a:off x="7180064" y="3466981"/>
            <a:ext cx="270272" cy="337899"/>
          </a:xfrm>
          <a:prstGeom prst="rect">
            <a:avLst/>
          </a:prstGeom>
          <a:noFill/>
        </p:spPr>
        <p:txBody>
          <a:bodyPr wrap="none" lIns="0" tIns="0" rIns="0" bIns="0" rtlCol="0" anchor="t"/>
          <a:lstStyle/>
          <a:p>
            <a:pPr marL="0" indent="0" algn="ctr">
              <a:lnSpc>
                <a:spcPts val="2100"/>
              </a:lnSpc>
              <a:buNone/>
            </a:pPr>
            <a:r>
              <a:rPr lang="en-US" sz="2100" b="1" dirty="0">
                <a:solidFill>
                  <a:srgbClr val="C2C4B5"/>
                </a:solidFill>
                <a:latin typeface="Outfit Bold" pitchFamily="34" charset="0"/>
                <a:ea typeface="Outfit Bold" pitchFamily="34" charset="-122"/>
                <a:cs typeface="Outfit Bold" pitchFamily="34" charset="-120"/>
              </a:rPr>
              <a:t>3</a:t>
            </a:r>
            <a:endParaRPr lang="en-US" sz="2100" dirty="0"/>
          </a:p>
        </p:txBody>
      </p:sp>
      <p:sp>
        <p:nvSpPr>
          <p:cNvPr id="17" name="Text 15"/>
          <p:cNvSpPr/>
          <p:nvPr/>
        </p:nvSpPr>
        <p:spPr>
          <a:xfrm>
            <a:off x="3703320" y="3495080"/>
            <a:ext cx="2710696" cy="281583"/>
          </a:xfrm>
          <a:prstGeom prst="rect">
            <a:avLst/>
          </a:prstGeom>
          <a:noFill/>
        </p:spPr>
        <p:txBody>
          <a:bodyPr wrap="none" lIns="0" tIns="0" rIns="0" bIns="0" rtlCol="0" anchor="t"/>
          <a:lstStyle/>
          <a:p>
            <a:pPr marL="0" indent="0" algn="r">
              <a:lnSpc>
                <a:spcPts val="2200"/>
              </a:lnSpc>
              <a:buNone/>
            </a:pPr>
            <a:r>
              <a:rPr lang="en-US" sz="1750" b="1" dirty="0">
                <a:solidFill>
                  <a:srgbClr val="C2C4B5"/>
                </a:solidFill>
                <a:latin typeface="Outfit Bold" pitchFamily="34" charset="0"/>
                <a:ea typeface="Outfit Bold" pitchFamily="34" charset="-122"/>
                <a:cs typeface="Outfit Bold" pitchFamily="34" charset="-120"/>
              </a:rPr>
              <a:t>User Review &amp; Refinement</a:t>
            </a:r>
            <a:endParaRPr lang="en-US" sz="1750" dirty="0"/>
          </a:p>
        </p:txBody>
      </p:sp>
      <p:sp>
        <p:nvSpPr>
          <p:cNvPr id="18" name="Text 16"/>
          <p:cNvSpPr/>
          <p:nvPr/>
        </p:nvSpPr>
        <p:spPr>
          <a:xfrm>
            <a:off x="630793" y="3884771"/>
            <a:ext cx="5783223" cy="288369"/>
          </a:xfrm>
          <a:prstGeom prst="rect">
            <a:avLst/>
          </a:prstGeom>
          <a:noFill/>
        </p:spPr>
        <p:txBody>
          <a:bodyPr wrap="none" lIns="0" tIns="0" rIns="0" bIns="0" rtlCol="0" anchor="t"/>
          <a:lstStyle/>
          <a:p>
            <a:pPr marL="0" indent="0" algn="r">
              <a:lnSpc>
                <a:spcPts val="2250"/>
              </a:lnSpc>
              <a:buNone/>
            </a:pPr>
            <a:r>
              <a:rPr lang="en-US" sz="1400" dirty="0">
                <a:solidFill>
                  <a:srgbClr val="C2C4B5"/>
                </a:solidFill>
                <a:latin typeface="Bitter" pitchFamily="34" charset="0"/>
                <a:ea typeface="Bitter" pitchFamily="34" charset="-122"/>
                <a:cs typeface="Bitter" pitchFamily="34" charset="-120"/>
              </a:rPr>
              <a:t>User reviews and edits outline before proceeding to full generation</a:t>
            </a:r>
            <a:endParaRPr lang="en-US" sz="1400" dirty="0"/>
          </a:p>
        </p:txBody>
      </p:sp>
      <p:sp>
        <p:nvSpPr>
          <p:cNvPr id="19" name="Shape 17"/>
          <p:cNvSpPr/>
          <p:nvPr/>
        </p:nvSpPr>
        <p:spPr>
          <a:xfrm>
            <a:off x="7495103" y="4556641"/>
            <a:ext cx="540663" cy="22860"/>
          </a:xfrm>
          <a:prstGeom prst="roundRect">
            <a:avLst>
              <a:gd name="adj" fmla="val 118281"/>
            </a:avLst>
          </a:prstGeom>
          <a:solidFill>
            <a:srgbClr val="545557"/>
          </a:solidFill>
        </p:spPr>
      </p:sp>
      <p:sp>
        <p:nvSpPr>
          <p:cNvPr id="20" name="Shape 18"/>
          <p:cNvSpPr/>
          <p:nvPr/>
        </p:nvSpPr>
        <p:spPr>
          <a:xfrm>
            <a:off x="7112437" y="4365308"/>
            <a:ext cx="405527" cy="405527"/>
          </a:xfrm>
          <a:prstGeom prst="roundRect">
            <a:avLst>
              <a:gd name="adj" fmla="val 6668"/>
            </a:avLst>
          </a:prstGeom>
          <a:solidFill>
            <a:srgbClr val="3B3C3E"/>
          </a:solidFill>
        </p:spPr>
      </p:sp>
      <p:sp>
        <p:nvSpPr>
          <p:cNvPr id="21" name="Text 19"/>
          <p:cNvSpPr/>
          <p:nvPr/>
        </p:nvSpPr>
        <p:spPr>
          <a:xfrm>
            <a:off x="7180064" y="4399121"/>
            <a:ext cx="270272" cy="337899"/>
          </a:xfrm>
          <a:prstGeom prst="rect">
            <a:avLst/>
          </a:prstGeom>
          <a:noFill/>
        </p:spPr>
        <p:txBody>
          <a:bodyPr wrap="none" lIns="0" tIns="0" rIns="0" bIns="0" rtlCol="0" anchor="t"/>
          <a:lstStyle/>
          <a:p>
            <a:pPr marL="0" indent="0" algn="ctr">
              <a:lnSpc>
                <a:spcPts val="2100"/>
              </a:lnSpc>
              <a:buNone/>
            </a:pPr>
            <a:r>
              <a:rPr lang="en-US" sz="2100" b="1" dirty="0">
                <a:solidFill>
                  <a:srgbClr val="C2C4B5"/>
                </a:solidFill>
                <a:latin typeface="Outfit Bold" pitchFamily="34" charset="0"/>
                <a:ea typeface="Outfit Bold" pitchFamily="34" charset="-122"/>
                <a:cs typeface="Outfit Bold" pitchFamily="34" charset="-120"/>
              </a:rPr>
              <a:t>4</a:t>
            </a:r>
            <a:endParaRPr lang="en-US" sz="2100" dirty="0"/>
          </a:p>
        </p:txBody>
      </p:sp>
      <p:sp>
        <p:nvSpPr>
          <p:cNvPr id="22" name="Text 20"/>
          <p:cNvSpPr/>
          <p:nvPr/>
        </p:nvSpPr>
        <p:spPr>
          <a:xfrm>
            <a:off x="8216384" y="4427220"/>
            <a:ext cx="2253139" cy="281583"/>
          </a:xfrm>
          <a:prstGeom prst="rect">
            <a:avLst/>
          </a:prstGeom>
          <a:noFill/>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Content Generation</a:t>
            </a:r>
            <a:endParaRPr lang="en-US" sz="1750" dirty="0"/>
          </a:p>
        </p:txBody>
      </p:sp>
      <p:sp>
        <p:nvSpPr>
          <p:cNvPr id="23" name="Text 21"/>
          <p:cNvSpPr/>
          <p:nvPr/>
        </p:nvSpPr>
        <p:spPr>
          <a:xfrm>
            <a:off x="8216384" y="4816912"/>
            <a:ext cx="5783223" cy="576739"/>
          </a:xfrm>
          <a:prstGeom prst="rect">
            <a:avLst/>
          </a:prstGeom>
          <a:noFill/>
        </p:spPr>
        <p:txBody>
          <a:bodyPr wrap="square" lIns="0" tIns="0" rIns="0" bIns="0" rtlCol="0" anchor="t"/>
          <a:lstStyle/>
          <a:p>
            <a:pPr marL="0" indent="0" algn="l">
              <a:lnSpc>
                <a:spcPts val="2250"/>
              </a:lnSpc>
              <a:buNone/>
            </a:pPr>
            <a:r>
              <a:rPr lang="en-US" sz="1400" dirty="0">
                <a:solidFill>
                  <a:srgbClr val="C2C4B5"/>
                </a:solidFill>
                <a:latin typeface="Bitter" pitchFamily="34" charset="0"/>
                <a:ea typeface="Bitter" pitchFamily="34" charset="-122"/>
                <a:cs typeface="Bitter" pitchFamily="34" charset="-120"/>
              </a:rPr>
              <a:t>System generates complete slide content with formatting and structure</a:t>
            </a:r>
            <a:endParaRPr lang="en-US" sz="1400" dirty="0"/>
          </a:p>
        </p:txBody>
      </p:sp>
      <p:sp>
        <p:nvSpPr>
          <p:cNvPr id="24" name="Shape 22"/>
          <p:cNvSpPr/>
          <p:nvPr/>
        </p:nvSpPr>
        <p:spPr>
          <a:xfrm>
            <a:off x="6594634" y="5488781"/>
            <a:ext cx="540663" cy="22860"/>
          </a:xfrm>
          <a:prstGeom prst="roundRect">
            <a:avLst>
              <a:gd name="adj" fmla="val 118281"/>
            </a:avLst>
          </a:prstGeom>
          <a:solidFill>
            <a:srgbClr val="545557"/>
          </a:solidFill>
        </p:spPr>
      </p:sp>
      <p:sp>
        <p:nvSpPr>
          <p:cNvPr id="25" name="Shape 23"/>
          <p:cNvSpPr/>
          <p:nvPr/>
        </p:nvSpPr>
        <p:spPr>
          <a:xfrm>
            <a:off x="7112437" y="5297448"/>
            <a:ext cx="405527" cy="405527"/>
          </a:xfrm>
          <a:prstGeom prst="roundRect">
            <a:avLst>
              <a:gd name="adj" fmla="val 6668"/>
            </a:avLst>
          </a:prstGeom>
          <a:solidFill>
            <a:srgbClr val="3B3C3E"/>
          </a:solidFill>
        </p:spPr>
      </p:sp>
      <p:sp>
        <p:nvSpPr>
          <p:cNvPr id="26" name="Text 24"/>
          <p:cNvSpPr/>
          <p:nvPr/>
        </p:nvSpPr>
        <p:spPr>
          <a:xfrm>
            <a:off x="7180064" y="5331262"/>
            <a:ext cx="270272" cy="337899"/>
          </a:xfrm>
          <a:prstGeom prst="rect">
            <a:avLst/>
          </a:prstGeom>
          <a:noFill/>
        </p:spPr>
        <p:txBody>
          <a:bodyPr wrap="none" lIns="0" tIns="0" rIns="0" bIns="0" rtlCol="0" anchor="t"/>
          <a:lstStyle/>
          <a:p>
            <a:pPr marL="0" indent="0" algn="ctr">
              <a:lnSpc>
                <a:spcPts val="2100"/>
              </a:lnSpc>
              <a:buNone/>
            </a:pPr>
            <a:r>
              <a:rPr lang="en-US" sz="2100" b="1" dirty="0">
                <a:solidFill>
                  <a:srgbClr val="C2C4B5"/>
                </a:solidFill>
                <a:latin typeface="Outfit Bold" pitchFamily="34" charset="0"/>
                <a:ea typeface="Outfit Bold" pitchFamily="34" charset="-122"/>
                <a:cs typeface="Outfit Bold" pitchFamily="34" charset="-120"/>
              </a:rPr>
              <a:t>5</a:t>
            </a:r>
            <a:endParaRPr lang="en-US" sz="2100" dirty="0"/>
          </a:p>
        </p:txBody>
      </p:sp>
      <p:sp>
        <p:nvSpPr>
          <p:cNvPr id="27" name="Text 25"/>
          <p:cNvSpPr/>
          <p:nvPr/>
        </p:nvSpPr>
        <p:spPr>
          <a:xfrm>
            <a:off x="4160877" y="5359360"/>
            <a:ext cx="2253139" cy="281583"/>
          </a:xfrm>
          <a:prstGeom prst="rect">
            <a:avLst/>
          </a:prstGeom>
          <a:noFill/>
        </p:spPr>
        <p:txBody>
          <a:bodyPr wrap="none" lIns="0" tIns="0" rIns="0" bIns="0" rtlCol="0" anchor="t"/>
          <a:lstStyle/>
          <a:p>
            <a:pPr marL="0" indent="0" algn="r">
              <a:lnSpc>
                <a:spcPts val="2200"/>
              </a:lnSpc>
              <a:buNone/>
            </a:pPr>
            <a:r>
              <a:rPr lang="en-US" sz="1750" b="1" dirty="0">
                <a:solidFill>
                  <a:srgbClr val="C2C4B5"/>
                </a:solidFill>
                <a:latin typeface="Outfit Bold" pitchFamily="34" charset="0"/>
                <a:ea typeface="Outfit Bold" pitchFamily="34" charset="-122"/>
                <a:cs typeface="Outfit Bold" pitchFamily="34" charset="-120"/>
              </a:rPr>
              <a:t>Image Creation</a:t>
            </a:r>
            <a:endParaRPr lang="en-US" sz="1750" dirty="0"/>
          </a:p>
        </p:txBody>
      </p:sp>
      <p:sp>
        <p:nvSpPr>
          <p:cNvPr id="28" name="Text 26"/>
          <p:cNvSpPr/>
          <p:nvPr/>
        </p:nvSpPr>
        <p:spPr>
          <a:xfrm>
            <a:off x="630793" y="5749052"/>
            <a:ext cx="5783223" cy="576739"/>
          </a:xfrm>
          <a:prstGeom prst="rect">
            <a:avLst/>
          </a:prstGeom>
          <a:noFill/>
        </p:spPr>
        <p:txBody>
          <a:bodyPr wrap="square" lIns="0" tIns="0" rIns="0" bIns="0" rtlCol="0" anchor="t"/>
          <a:lstStyle/>
          <a:p>
            <a:pPr marL="0" indent="0" algn="r">
              <a:lnSpc>
                <a:spcPts val="2250"/>
              </a:lnSpc>
              <a:buNone/>
            </a:pPr>
            <a:r>
              <a:rPr lang="en-US" sz="1400" dirty="0">
                <a:solidFill>
                  <a:srgbClr val="C2C4B5"/>
                </a:solidFill>
                <a:latin typeface="Bitter" pitchFamily="34" charset="0"/>
                <a:ea typeface="Bitter" pitchFamily="34" charset="-122"/>
                <a:cs typeface="Bitter" pitchFamily="34" charset="-120"/>
              </a:rPr>
              <a:t>ImageKit automatically generates contextually relevant visuals for each slide</a:t>
            </a:r>
            <a:endParaRPr lang="en-US" sz="1400" dirty="0"/>
          </a:p>
        </p:txBody>
      </p:sp>
      <p:sp>
        <p:nvSpPr>
          <p:cNvPr id="29" name="Shape 27"/>
          <p:cNvSpPr/>
          <p:nvPr/>
        </p:nvSpPr>
        <p:spPr>
          <a:xfrm>
            <a:off x="7495103" y="6420922"/>
            <a:ext cx="540663" cy="22860"/>
          </a:xfrm>
          <a:prstGeom prst="roundRect">
            <a:avLst>
              <a:gd name="adj" fmla="val 118281"/>
            </a:avLst>
          </a:prstGeom>
          <a:solidFill>
            <a:srgbClr val="545557"/>
          </a:solidFill>
        </p:spPr>
      </p:sp>
      <p:sp>
        <p:nvSpPr>
          <p:cNvPr id="30" name="Shape 28"/>
          <p:cNvSpPr/>
          <p:nvPr/>
        </p:nvSpPr>
        <p:spPr>
          <a:xfrm>
            <a:off x="7112437" y="6229588"/>
            <a:ext cx="405527" cy="405527"/>
          </a:xfrm>
          <a:prstGeom prst="roundRect">
            <a:avLst>
              <a:gd name="adj" fmla="val 6668"/>
            </a:avLst>
          </a:prstGeom>
          <a:solidFill>
            <a:srgbClr val="3B3C3E"/>
          </a:solidFill>
        </p:spPr>
      </p:sp>
      <p:sp>
        <p:nvSpPr>
          <p:cNvPr id="31" name="Text 29"/>
          <p:cNvSpPr/>
          <p:nvPr/>
        </p:nvSpPr>
        <p:spPr>
          <a:xfrm>
            <a:off x="7180064" y="6263402"/>
            <a:ext cx="270272" cy="337899"/>
          </a:xfrm>
          <a:prstGeom prst="rect">
            <a:avLst/>
          </a:prstGeom>
          <a:noFill/>
        </p:spPr>
        <p:txBody>
          <a:bodyPr wrap="none" lIns="0" tIns="0" rIns="0" bIns="0" rtlCol="0" anchor="t"/>
          <a:lstStyle/>
          <a:p>
            <a:pPr marL="0" indent="0" algn="ctr">
              <a:lnSpc>
                <a:spcPts val="2100"/>
              </a:lnSpc>
              <a:buNone/>
            </a:pPr>
            <a:r>
              <a:rPr lang="en-US" sz="2100" b="1" dirty="0">
                <a:solidFill>
                  <a:srgbClr val="C2C4B5"/>
                </a:solidFill>
                <a:latin typeface="Outfit Bold" pitchFamily="34" charset="0"/>
                <a:ea typeface="Outfit Bold" pitchFamily="34" charset="-122"/>
                <a:cs typeface="Outfit Bold" pitchFamily="34" charset="-120"/>
              </a:rPr>
              <a:t>6</a:t>
            </a:r>
            <a:endParaRPr lang="en-US" sz="2100" dirty="0"/>
          </a:p>
        </p:txBody>
      </p:sp>
      <p:sp>
        <p:nvSpPr>
          <p:cNvPr id="32" name="Text 30"/>
          <p:cNvSpPr/>
          <p:nvPr/>
        </p:nvSpPr>
        <p:spPr>
          <a:xfrm>
            <a:off x="8216384" y="6291501"/>
            <a:ext cx="2253139" cy="281583"/>
          </a:xfrm>
          <a:prstGeom prst="rect">
            <a:avLst/>
          </a:prstGeom>
          <a:noFill/>
        </p:spPr>
        <p:txBody>
          <a:bodyPr wrap="none" lIns="0" tIns="0" rIns="0" bIns="0" rtlCol="0" anchor="t"/>
          <a:lstStyle/>
          <a:p>
            <a:pPr marL="0" indent="0" algn="l">
              <a:lnSpc>
                <a:spcPts val="2200"/>
              </a:lnSpc>
              <a:buNone/>
            </a:pPr>
            <a:r>
              <a:rPr lang="en-US" sz="1750" b="1" dirty="0">
                <a:solidFill>
                  <a:srgbClr val="C2C4B5"/>
                </a:solidFill>
                <a:latin typeface="Outfit Bold" pitchFamily="34" charset="0"/>
                <a:ea typeface="Outfit Bold" pitchFamily="34" charset="-122"/>
                <a:cs typeface="Outfit Bold" pitchFamily="34" charset="-120"/>
              </a:rPr>
              <a:t>Final Editing &amp; Export</a:t>
            </a:r>
            <a:endParaRPr lang="en-US" sz="1750" dirty="0"/>
          </a:p>
        </p:txBody>
      </p:sp>
      <p:sp>
        <p:nvSpPr>
          <p:cNvPr id="33" name="Text 31"/>
          <p:cNvSpPr/>
          <p:nvPr/>
        </p:nvSpPr>
        <p:spPr>
          <a:xfrm>
            <a:off x="8216384" y="6681192"/>
            <a:ext cx="5783223" cy="576739"/>
          </a:xfrm>
          <a:prstGeom prst="rect">
            <a:avLst/>
          </a:prstGeom>
          <a:noFill/>
        </p:spPr>
        <p:txBody>
          <a:bodyPr wrap="square" lIns="0" tIns="0" rIns="0" bIns="0" rtlCol="0" anchor="t"/>
          <a:lstStyle/>
          <a:p>
            <a:pPr marL="0" indent="0" algn="l">
              <a:lnSpc>
                <a:spcPts val="2250"/>
              </a:lnSpc>
              <a:buNone/>
            </a:pPr>
            <a:r>
              <a:rPr lang="en-US" sz="1400" dirty="0">
                <a:solidFill>
                  <a:srgbClr val="C2C4B5"/>
                </a:solidFill>
                <a:latin typeface="Bitter" pitchFamily="34" charset="0"/>
                <a:ea typeface="Bitter" pitchFamily="34" charset="-122"/>
                <a:cs typeface="Bitter" pitchFamily="34" charset="-120"/>
              </a:rPr>
              <a:t>User makes final adjustments using real-time editor, then saves to cloud</a:t>
            </a:r>
            <a:endParaRPr lang="en-US" sz="1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92612"/>
            <a:ext cx="8246150" cy="708779"/>
          </a:xfrm>
          <a:prstGeom prst="rect">
            <a:avLst/>
          </a:prstGeom>
          <a:noFill/>
        </p:spPr>
        <p:txBody>
          <a:bodyPr wrap="non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Authentication &amp; Security Layer</a:t>
            </a:r>
            <a:endParaRPr lang="en-US" sz="4450" dirty="0"/>
          </a:p>
        </p:txBody>
      </p:sp>
      <p:sp>
        <p:nvSpPr>
          <p:cNvPr id="4" name="Text 1"/>
          <p:cNvSpPr/>
          <p:nvPr/>
        </p:nvSpPr>
        <p:spPr>
          <a:xfrm>
            <a:off x="6239828" y="2168366"/>
            <a:ext cx="3402330" cy="425291"/>
          </a:xfrm>
          <a:prstGeom prst="rect">
            <a:avLst/>
          </a:prstGeom>
          <a:noFill/>
        </p:spPr>
        <p:txBody>
          <a:bodyPr wrap="none" lIns="0" tIns="0" rIns="0" bIns="0" rtlCol="0" anchor="t"/>
          <a:lstStyle/>
          <a:p>
            <a:pPr marL="0" indent="0" algn="l">
              <a:lnSpc>
                <a:spcPts val="3300"/>
              </a:lnSpc>
              <a:buNone/>
            </a:pPr>
            <a:r>
              <a:rPr lang="en-US" sz="2650" b="1" dirty="0">
                <a:solidFill>
                  <a:srgbClr val="E1E5CD"/>
                </a:solidFill>
                <a:latin typeface="Outfit Bold" pitchFamily="34" charset="0"/>
                <a:ea typeface="Outfit Bold" pitchFamily="34" charset="-122"/>
                <a:cs typeface="Outfit Bold" pitchFamily="34" charset="-120"/>
              </a:rPr>
              <a:t>Powered by Clerk</a:t>
            </a:r>
            <a:endParaRPr lang="en-US" sz="2650" dirty="0"/>
          </a:p>
        </p:txBody>
      </p:sp>
      <p:sp>
        <p:nvSpPr>
          <p:cNvPr id="5" name="Text 2"/>
          <p:cNvSpPr/>
          <p:nvPr/>
        </p:nvSpPr>
        <p:spPr>
          <a:xfrm>
            <a:off x="6239828" y="2820472"/>
            <a:ext cx="7604284"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Secure Authentication:</a:t>
            </a:r>
            <a:r>
              <a:rPr lang="en-US" sz="1750" dirty="0">
                <a:solidFill>
                  <a:srgbClr val="C2C4B5"/>
                </a:solidFill>
                <a:latin typeface="Bitter" pitchFamily="34" charset="0"/>
                <a:ea typeface="Bitter" pitchFamily="34" charset="-122"/>
                <a:cs typeface="Bitter" pitchFamily="34" charset="-120"/>
              </a:rPr>
              <a:t> Enterprise-grade login system protecting user data and projects</a:t>
            </a:r>
            <a:endParaRPr lang="en-US" sz="1750" dirty="0"/>
          </a:p>
        </p:txBody>
      </p:sp>
      <p:sp>
        <p:nvSpPr>
          <p:cNvPr id="6" name="Text 3"/>
          <p:cNvSpPr/>
          <p:nvPr/>
        </p:nvSpPr>
        <p:spPr>
          <a:xfrm>
            <a:off x="6239828" y="3625572"/>
            <a:ext cx="7604284"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Session Management:</a:t>
            </a:r>
            <a:r>
              <a:rPr lang="en-US" sz="1750" dirty="0">
                <a:solidFill>
                  <a:srgbClr val="C2C4B5"/>
                </a:solidFill>
                <a:latin typeface="Bitter" pitchFamily="34" charset="0"/>
                <a:ea typeface="Bitter" pitchFamily="34" charset="-122"/>
                <a:cs typeface="Bitter" pitchFamily="34" charset="-120"/>
              </a:rPr>
              <a:t> Seamless user experience across multiple devices and sessions</a:t>
            </a:r>
            <a:endParaRPr lang="en-US" sz="1750" dirty="0"/>
          </a:p>
        </p:txBody>
      </p:sp>
      <p:sp>
        <p:nvSpPr>
          <p:cNvPr id="7" name="Text 4"/>
          <p:cNvSpPr/>
          <p:nvPr/>
        </p:nvSpPr>
        <p:spPr>
          <a:xfrm>
            <a:off x="6239828" y="4430673"/>
            <a:ext cx="7604284" cy="725805"/>
          </a:xfrm>
          <a:prstGeom prst="rect">
            <a:avLst/>
          </a:prstGeom>
          <a:noFill/>
        </p:spPr>
        <p:txBody>
          <a:bodyPr wrap="squar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Subscription Control:</a:t>
            </a:r>
            <a:r>
              <a:rPr lang="en-US" sz="1750" dirty="0">
                <a:solidFill>
                  <a:srgbClr val="C2C4B5"/>
                </a:solidFill>
                <a:latin typeface="Bitter" pitchFamily="34" charset="0"/>
                <a:ea typeface="Bitter" pitchFamily="34" charset="-122"/>
                <a:cs typeface="Bitter" pitchFamily="34" charset="-120"/>
              </a:rPr>
              <a:t> Role-based access ensuring only authenticated users can save and manage projects</a:t>
            </a:r>
            <a:endParaRPr lang="en-US" sz="1750" dirty="0"/>
          </a:p>
        </p:txBody>
      </p:sp>
      <p:sp>
        <p:nvSpPr>
          <p:cNvPr id="8" name="Text 5"/>
          <p:cNvSpPr/>
          <p:nvPr/>
        </p:nvSpPr>
        <p:spPr>
          <a:xfrm>
            <a:off x="6239828" y="5235773"/>
            <a:ext cx="7604284" cy="362903"/>
          </a:xfrm>
          <a:prstGeom prst="rect">
            <a:avLst/>
          </a:prstGeom>
          <a:noFill/>
        </p:spPr>
        <p:txBody>
          <a:bodyPr wrap="none" lIns="0" tIns="0" rIns="0" bIns="0" rtlCol="0" anchor="t"/>
          <a:lstStyle/>
          <a:p>
            <a:pPr marL="0" indent="0" algn="l">
              <a:lnSpc>
                <a:spcPts val="2850"/>
              </a:lnSpc>
              <a:buSzPct val="100000"/>
              <a:buNone/>
            </a:pPr>
            <a:r>
              <a:rPr lang="en-US" sz="1750" b="1" dirty="0">
                <a:solidFill>
                  <a:srgbClr val="C2C4B5"/>
                </a:solidFill>
                <a:latin typeface="Bitter" pitchFamily="34" charset="0"/>
                <a:ea typeface="Bitter" pitchFamily="34" charset="-122"/>
                <a:cs typeface="Bitter" pitchFamily="34" charset="-120"/>
              </a:rPr>
              <a:t>User Privacy:</a:t>
            </a:r>
            <a:r>
              <a:rPr lang="en-US" sz="1750" dirty="0">
                <a:solidFill>
                  <a:srgbClr val="C2C4B5"/>
                </a:solidFill>
                <a:latin typeface="Bitter" pitchFamily="34" charset="0"/>
                <a:ea typeface="Bitter" pitchFamily="34" charset="-122"/>
                <a:cs typeface="Bitter" pitchFamily="34" charset="-120"/>
              </a:rPr>
              <a:t> Complete data protection with encrypted storage</a:t>
            </a:r>
            <a:endParaRPr lang="en-US" sz="1750" dirty="0"/>
          </a:p>
        </p:txBody>
      </p:sp>
      <p:pic>
        <p:nvPicPr>
          <p:cNvPr id="646720918" name="Picture 9"/>
          <p:cNvPicPr>
            <a:picLocks noChangeAspect="1"/>
          </p:cNvPicPr>
          <p:nvPr/>
        </p:nvPicPr>
        <p:blipFill>
          <a:blip r:embed="rId1"/>
          <a:stretch>
            <a:fillRect/>
          </a:stretch>
        </p:blipFill>
        <p:spPr>
          <a:xfrm>
            <a:off x="668655" y="2197100"/>
            <a:ext cx="4170045" cy="4939665"/>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50" y="659765"/>
            <a:ext cx="9374505" cy="1224915"/>
          </a:xfrm>
          <a:prstGeom prst="rect">
            <a:avLst/>
          </a:prstGeom>
          <a:noFill/>
        </p:spPr>
        <p:txBody>
          <a:bodyPr wrap="square" lIns="0" tIns="0" rIns="0" bIns="0" rtlCol="0" anchor="t"/>
          <a:lstStyle/>
          <a:p>
            <a:pPr marL="0" indent="0" algn="l">
              <a:lnSpc>
                <a:spcPts val="5550"/>
              </a:lnSpc>
              <a:buNone/>
            </a:pPr>
            <a:r>
              <a:rPr lang="en-US" sz="4450" b="1" dirty="0">
                <a:solidFill>
                  <a:srgbClr val="E1E5CD"/>
                </a:solidFill>
                <a:latin typeface="Outfit Bold" pitchFamily="34" charset="0"/>
                <a:ea typeface="Outfit Bold" pitchFamily="34" charset="-122"/>
                <a:cs typeface="Outfit Bold" pitchFamily="34" charset="-120"/>
              </a:rPr>
              <a:t>AI-Powered Content Generation</a:t>
            </a:r>
            <a:endParaRPr lang="en-US" sz="4450" dirty="0"/>
          </a:p>
        </p:txBody>
      </p:sp>
      <p:sp>
        <p:nvSpPr>
          <p:cNvPr id="4" name="Shape 1"/>
          <p:cNvSpPr/>
          <p:nvPr>
            <p:custDataLst>
              <p:tags r:id="rId1"/>
            </p:custDataLst>
          </p:nvPr>
        </p:nvSpPr>
        <p:spPr>
          <a:xfrm>
            <a:off x="783630" y="1818005"/>
            <a:ext cx="510302" cy="510302"/>
          </a:xfrm>
          <a:prstGeom prst="roundRect">
            <a:avLst>
              <a:gd name="adj" fmla="val 6667"/>
            </a:avLst>
          </a:prstGeom>
          <a:solidFill>
            <a:srgbClr val="3B3C3E"/>
          </a:solidFill>
        </p:spPr>
      </p:sp>
      <p:sp>
        <p:nvSpPr>
          <p:cNvPr id="5" name="Text 2"/>
          <p:cNvSpPr/>
          <p:nvPr>
            <p:custDataLst>
              <p:tags r:id="rId2"/>
            </p:custDataLst>
          </p:nvPr>
        </p:nvSpPr>
        <p:spPr>
          <a:xfrm>
            <a:off x="868700" y="1860510"/>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C2C4B5"/>
                </a:solidFill>
                <a:latin typeface="Outfit Bold" pitchFamily="34" charset="0"/>
                <a:ea typeface="Outfit Bold" pitchFamily="34" charset="-122"/>
                <a:cs typeface="Outfit Bold" pitchFamily="34" charset="-120"/>
              </a:rPr>
              <a:t>1</a:t>
            </a:r>
            <a:endParaRPr lang="en-US" sz="2650" dirty="0"/>
          </a:p>
        </p:txBody>
      </p:sp>
      <p:sp>
        <p:nvSpPr>
          <p:cNvPr id="6" name="Text 3"/>
          <p:cNvSpPr/>
          <p:nvPr>
            <p:custDataLst>
              <p:tags r:id="rId3"/>
            </p:custDataLst>
          </p:nvPr>
        </p:nvSpPr>
        <p:spPr>
          <a:xfrm>
            <a:off x="1520746" y="1895872"/>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Outline Creation</a:t>
            </a:r>
            <a:endParaRPr lang="en-US" sz="2200" dirty="0"/>
          </a:p>
        </p:txBody>
      </p:sp>
      <p:sp>
        <p:nvSpPr>
          <p:cNvPr id="7" name="Text 4"/>
          <p:cNvSpPr/>
          <p:nvPr>
            <p:custDataLst>
              <p:tags r:id="rId4"/>
            </p:custDataLst>
          </p:nvPr>
        </p:nvSpPr>
        <p:spPr>
          <a:xfrm>
            <a:off x="1520746" y="2386290"/>
            <a:ext cx="6819305" cy="725805"/>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Gemini AI analyzes the topic and generates a logical, structured outline determining optimal slide count and flow.</a:t>
            </a:r>
            <a:endParaRPr lang="en-US" sz="1750" dirty="0"/>
          </a:p>
        </p:txBody>
      </p:sp>
      <p:sp>
        <p:nvSpPr>
          <p:cNvPr id="8" name="Shape 5"/>
          <p:cNvSpPr/>
          <p:nvPr>
            <p:custDataLst>
              <p:tags r:id="rId5"/>
            </p:custDataLst>
          </p:nvPr>
        </p:nvSpPr>
        <p:spPr>
          <a:xfrm>
            <a:off x="783630" y="3565723"/>
            <a:ext cx="510302" cy="510302"/>
          </a:xfrm>
          <a:prstGeom prst="roundRect">
            <a:avLst>
              <a:gd name="adj" fmla="val 6667"/>
            </a:avLst>
          </a:prstGeom>
          <a:solidFill>
            <a:srgbClr val="3B3C3E"/>
          </a:solidFill>
        </p:spPr>
      </p:sp>
      <p:sp>
        <p:nvSpPr>
          <p:cNvPr id="9" name="Text 6"/>
          <p:cNvSpPr/>
          <p:nvPr>
            <p:custDataLst>
              <p:tags r:id="rId6"/>
            </p:custDataLst>
          </p:nvPr>
        </p:nvSpPr>
        <p:spPr>
          <a:xfrm>
            <a:off x="868700" y="3608229"/>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C2C4B5"/>
                </a:solidFill>
                <a:latin typeface="Outfit Bold" pitchFamily="34" charset="0"/>
                <a:ea typeface="Outfit Bold" pitchFamily="34" charset="-122"/>
                <a:cs typeface="Outfit Bold" pitchFamily="34" charset="-120"/>
              </a:rPr>
              <a:t>2</a:t>
            </a:r>
            <a:endParaRPr lang="en-US" sz="2650" dirty="0"/>
          </a:p>
        </p:txBody>
      </p:sp>
      <p:sp>
        <p:nvSpPr>
          <p:cNvPr id="10" name="Text 7"/>
          <p:cNvSpPr/>
          <p:nvPr>
            <p:custDataLst>
              <p:tags r:id="rId7"/>
            </p:custDataLst>
          </p:nvPr>
        </p:nvSpPr>
        <p:spPr>
          <a:xfrm>
            <a:off x="1520746" y="3643590"/>
            <a:ext cx="2860953"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Content Development</a:t>
            </a:r>
            <a:endParaRPr lang="en-US" sz="2200" dirty="0"/>
          </a:p>
        </p:txBody>
      </p:sp>
      <p:sp>
        <p:nvSpPr>
          <p:cNvPr id="11" name="Text 8"/>
          <p:cNvSpPr/>
          <p:nvPr>
            <p:custDataLst>
              <p:tags r:id="rId8"/>
            </p:custDataLst>
          </p:nvPr>
        </p:nvSpPr>
        <p:spPr>
          <a:xfrm>
            <a:off x="1520746" y="4134009"/>
            <a:ext cx="6819305" cy="1088708"/>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Each outline point is transformed into full slide content with professional titles, concise bullet points, and detailed explanations.</a:t>
            </a:r>
            <a:endParaRPr lang="en-US" sz="1750" dirty="0"/>
          </a:p>
        </p:txBody>
      </p:sp>
      <p:sp>
        <p:nvSpPr>
          <p:cNvPr id="12" name="Shape 9"/>
          <p:cNvSpPr/>
          <p:nvPr>
            <p:custDataLst>
              <p:tags r:id="rId9"/>
            </p:custDataLst>
          </p:nvPr>
        </p:nvSpPr>
        <p:spPr>
          <a:xfrm>
            <a:off x="783630" y="5676344"/>
            <a:ext cx="510302" cy="510302"/>
          </a:xfrm>
          <a:prstGeom prst="roundRect">
            <a:avLst>
              <a:gd name="adj" fmla="val 6667"/>
            </a:avLst>
          </a:prstGeom>
          <a:solidFill>
            <a:srgbClr val="3B3C3E"/>
          </a:solidFill>
        </p:spPr>
      </p:sp>
      <p:sp>
        <p:nvSpPr>
          <p:cNvPr id="13" name="Text 10"/>
          <p:cNvSpPr/>
          <p:nvPr>
            <p:custDataLst>
              <p:tags r:id="rId10"/>
            </p:custDataLst>
          </p:nvPr>
        </p:nvSpPr>
        <p:spPr>
          <a:xfrm>
            <a:off x="868700" y="5718850"/>
            <a:ext cx="340162" cy="425291"/>
          </a:xfrm>
          <a:prstGeom prst="rect">
            <a:avLst/>
          </a:prstGeom>
          <a:noFill/>
        </p:spPr>
        <p:txBody>
          <a:bodyPr wrap="none" lIns="0" tIns="0" rIns="0" bIns="0" rtlCol="0" anchor="t"/>
          <a:lstStyle/>
          <a:p>
            <a:pPr marL="0" indent="0" algn="ctr">
              <a:lnSpc>
                <a:spcPts val="2650"/>
              </a:lnSpc>
              <a:buNone/>
            </a:pPr>
            <a:r>
              <a:rPr lang="en-US" sz="2650" b="1" dirty="0">
                <a:solidFill>
                  <a:srgbClr val="C2C4B5"/>
                </a:solidFill>
                <a:latin typeface="Outfit Bold" pitchFamily="34" charset="0"/>
                <a:ea typeface="Outfit Bold" pitchFamily="34" charset="-122"/>
                <a:cs typeface="Outfit Bold" pitchFamily="34" charset="-120"/>
              </a:rPr>
              <a:t>3</a:t>
            </a:r>
            <a:endParaRPr lang="en-US" sz="2650" dirty="0"/>
          </a:p>
        </p:txBody>
      </p:sp>
      <p:sp>
        <p:nvSpPr>
          <p:cNvPr id="14" name="Text 11"/>
          <p:cNvSpPr/>
          <p:nvPr>
            <p:custDataLst>
              <p:tags r:id="rId11"/>
            </p:custDataLst>
          </p:nvPr>
        </p:nvSpPr>
        <p:spPr>
          <a:xfrm>
            <a:off x="1520746" y="5754211"/>
            <a:ext cx="2975372" cy="354330"/>
          </a:xfrm>
          <a:prstGeom prst="rect">
            <a:avLst/>
          </a:prstGeom>
          <a:noFill/>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Consistency Assurance</a:t>
            </a:r>
            <a:endParaRPr lang="en-US" sz="2200" dirty="0"/>
          </a:p>
        </p:txBody>
      </p:sp>
      <p:sp>
        <p:nvSpPr>
          <p:cNvPr id="15" name="Text 12"/>
          <p:cNvSpPr/>
          <p:nvPr>
            <p:custDataLst>
              <p:tags r:id="rId12"/>
            </p:custDataLst>
          </p:nvPr>
        </p:nvSpPr>
        <p:spPr>
          <a:xfrm>
            <a:off x="1520746" y="6244630"/>
            <a:ext cx="6819305" cy="725805"/>
          </a:xfrm>
          <a:prstGeom prst="rect">
            <a:avLst/>
          </a:prstGeom>
          <a:noFill/>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AI maintains uniform tone, formatting, and presentation-friendly language throughout all generated content.</a:t>
            </a:r>
            <a:endParaRPr lang="en-US" sz="1750" dirty="0"/>
          </a:p>
        </p:txBody>
      </p:sp>
      <p:pic>
        <p:nvPicPr>
          <p:cNvPr id="2" name="Picture 2"/>
          <p:cNvPicPr>
            <a:picLocks noChangeAspect="1"/>
          </p:cNvPicPr>
          <p:nvPr/>
        </p:nvPicPr>
        <p:blipFill>
          <a:blip r:embed="rId13"/>
          <a:srcRect t="8380" r="-2314" b="9083"/>
          <a:stretch>
            <a:fillRect/>
          </a:stretch>
        </p:blipFill>
        <p:spPr>
          <a:xfrm>
            <a:off x="8655050" y="2828290"/>
            <a:ext cx="5475605" cy="3380740"/>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tags/tag1.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10.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11.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12.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13.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14.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15.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16.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17.xml><?xml version="1.0" encoding="utf-8"?>
<p:tagLst xmlns:p="http://schemas.openxmlformats.org/presentationml/2006/main">
  <p:tag name="KSO_WM_DIAGRAM_VIRTUALLY_FRAME" val="{&quot;height&quot;:405.70314960629923,&quot;left&quot;:61.70314960629921,&quot;top&quot;:143.15,&quot;width&quot;:594.993779527559}"/>
</p:tagLst>
</file>

<file path=ppt/tags/tag18.xml><?xml version="1.0" encoding="utf-8"?>
<p:tagLst xmlns:p="http://schemas.openxmlformats.org/presentationml/2006/main">
  <p:tag name="KSO_WM_DIAGRAM_VIRTUALLY_FRAME" val="{&quot;height&quot;:405.70314960629923,&quot;left&quot;:61.70314960629921,&quot;top&quot;:143.15,&quot;width&quot;:594.993779527559}"/>
</p:tagLst>
</file>

<file path=ppt/tags/tag19.xml><?xml version="1.0" encoding="utf-8"?>
<p:tagLst xmlns:p="http://schemas.openxmlformats.org/presentationml/2006/main">
  <p:tag name="KSO_WM_DIAGRAM_VIRTUALLY_FRAME" val="{&quot;height&quot;:405.70314960629923,&quot;left&quot;:61.70314960629921,&quot;top&quot;:143.15,&quot;width&quot;:594.993779527559}"/>
</p:tagLst>
</file>

<file path=ppt/tags/tag2.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20.xml><?xml version="1.0" encoding="utf-8"?>
<p:tagLst xmlns:p="http://schemas.openxmlformats.org/presentationml/2006/main">
  <p:tag name="KSO_WM_DIAGRAM_VIRTUALLY_FRAME" val="{&quot;height&quot;:405.70314960629923,&quot;left&quot;:61.70314960629921,&quot;top&quot;:143.15,&quot;width&quot;:594.993779527559}"/>
</p:tagLst>
</file>

<file path=ppt/tags/tag21.xml><?xml version="1.0" encoding="utf-8"?>
<p:tagLst xmlns:p="http://schemas.openxmlformats.org/presentationml/2006/main">
  <p:tag name="KSO_WM_DIAGRAM_VIRTUALLY_FRAME" val="{&quot;height&quot;:405.70314960629923,&quot;left&quot;:61.70314960629921,&quot;top&quot;:143.15,&quot;width&quot;:594.993779527559}"/>
</p:tagLst>
</file>

<file path=ppt/tags/tag22.xml><?xml version="1.0" encoding="utf-8"?>
<p:tagLst xmlns:p="http://schemas.openxmlformats.org/presentationml/2006/main">
  <p:tag name="KSO_WM_DIAGRAM_VIRTUALLY_FRAME" val="{&quot;height&quot;:405.70314960629923,&quot;left&quot;:61.70314960629921,&quot;top&quot;:143.15,&quot;width&quot;:594.993779527559}"/>
</p:tagLst>
</file>

<file path=ppt/tags/tag23.xml><?xml version="1.0" encoding="utf-8"?>
<p:tagLst xmlns:p="http://schemas.openxmlformats.org/presentationml/2006/main">
  <p:tag name="KSO_WM_DIAGRAM_VIRTUALLY_FRAME" val="{&quot;height&quot;:405.70314960629923,&quot;left&quot;:61.70314960629921,&quot;top&quot;:143.15,&quot;width&quot;:594.993779527559}"/>
</p:tagLst>
</file>

<file path=ppt/tags/tag24.xml><?xml version="1.0" encoding="utf-8"?>
<p:tagLst xmlns:p="http://schemas.openxmlformats.org/presentationml/2006/main">
  <p:tag name="KSO_WM_DIAGRAM_VIRTUALLY_FRAME" val="{&quot;height&quot;:405.70314960629923,&quot;left&quot;:61.70314960629921,&quot;top&quot;:143.15,&quot;width&quot;:594.993779527559}"/>
</p:tagLst>
</file>

<file path=ppt/tags/tag25.xml><?xml version="1.0" encoding="utf-8"?>
<p:tagLst xmlns:p="http://schemas.openxmlformats.org/presentationml/2006/main">
  <p:tag name="KSO_WM_DIAGRAM_VIRTUALLY_FRAME" val="{&quot;height&quot;:405.70314960629923,&quot;left&quot;:61.70314960629921,&quot;top&quot;:143.15,&quot;width&quot;:594.993779527559}"/>
</p:tagLst>
</file>

<file path=ppt/tags/tag26.xml><?xml version="1.0" encoding="utf-8"?>
<p:tagLst xmlns:p="http://schemas.openxmlformats.org/presentationml/2006/main">
  <p:tag name="KSO_WM_DIAGRAM_VIRTUALLY_FRAME" val="{&quot;height&quot;:405.70314960629923,&quot;left&quot;:61.70314960629921,&quot;top&quot;:143.15,&quot;width&quot;:594.993779527559}"/>
</p:tagLst>
</file>

<file path=ppt/tags/tag27.xml><?xml version="1.0" encoding="utf-8"?>
<p:tagLst xmlns:p="http://schemas.openxmlformats.org/presentationml/2006/main">
  <p:tag name="KSO_WM_DIAGRAM_VIRTUALLY_FRAME" val="{&quot;height&quot;:405.70314960629923,&quot;left&quot;:61.70314960629921,&quot;top&quot;:143.15,&quot;width&quot;:594.993779527559}"/>
</p:tagLst>
</file>

<file path=ppt/tags/tag28.xml><?xml version="1.0" encoding="utf-8"?>
<p:tagLst xmlns:p="http://schemas.openxmlformats.org/presentationml/2006/main">
  <p:tag name="KSO_WM_DIAGRAM_VIRTUALLY_FRAME" val="{&quot;height&quot;:405.70314960629923,&quot;left&quot;:61.70314960629921,&quot;top&quot;:143.15,&quot;width&quot;:594.993779527559}"/>
</p:tagLst>
</file>

<file path=ppt/tags/tag29.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3.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30.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31.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32.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33.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34.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35.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36.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37.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38.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39.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4.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40.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41.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42.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43.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44.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45.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46.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47.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48.xml><?xml version="1.0" encoding="utf-8"?>
<p:tagLst xmlns:p="http://schemas.openxmlformats.org/presentationml/2006/main">
  <p:tag name="KSO_WM_DIAGRAM_VIRTUALLY_FRAME" val="{&quot;height&quot;:469.1437007874016,&quot;left&quot;:50.24685039370079,&quot;top&quot;:142.59062992125985,&quot;width&quot;:641.906220472441}"/>
</p:tagLst>
</file>

<file path=ppt/tags/tag5.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6.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7.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8.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ags/tag9.xml><?xml version="1.0" encoding="utf-8"?>
<p:tagLst xmlns:p="http://schemas.openxmlformats.org/presentationml/2006/main">
  <p:tag name="KSO_WM_DIAGRAM_VIRTUALLY_FRAME" val="{&quot;height&quot;:296.66251968503946,&quot;left&quot;:14.103149606299212,&quot;top&quot;:120.57811023622048,&quot;width&quot;:1026.9937007874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6073</Words>
  <Application>WPS Presentation</Application>
  <PresentationFormat>On-screen Show (16:9)</PresentationFormat>
  <Paragraphs>263</Paragraphs>
  <Slides>13</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13</vt:i4>
      </vt:variant>
    </vt:vector>
  </HeadingPairs>
  <TitlesOfParts>
    <vt:vector size="31" baseType="lpstr">
      <vt:lpstr>Arial</vt:lpstr>
      <vt:lpstr>SimSun</vt:lpstr>
      <vt:lpstr>Wingdings</vt:lpstr>
      <vt:lpstr>Outfit Bold</vt:lpstr>
      <vt:lpstr>Segoe Print</vt:lpstr>
      <vt:lpstr>Outfit Bold</vt:lpstr>
      <vt:lpstr>Outfit Bold</vt:lpstr>
      <vt:lpstr>Bitter</vt:lpstr>
      <vt:lpstr>Bitter</vt:lpstr>
      <vt:lpstr>Bitter</vt:lpstr>
      <vt:lpstr>Outfit Light</vt:lpstr>
      <vt:lpstr>Outfit Light</vt:lpstr>
      <vt:lpstr>Outfit Light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Amritpal singh</cp:lastModifiedBy>
  <cp:revision>5</cp:revision>
  <dcterms:created xsi:type="dcterms:W3CDTF">2025-12-01T07:32:00Z</dcterms:created>
  <dcterms:modified xsi:type="dcterms:W3CDTF">2025-12-01T09:53:25Z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A3F9F1B2844A4C5197B05A6CF8C11240_12</vt:lpwstr>
  </property>
  <property fmtid="{D5CDD505-2E9C-101B-9397-08002B2CF9AE}" pid="3" name="KSOProductBuildVer">
    <vt:lpwstr>1033-12.2.0.23155</vt:lpwstr>
  </property>
</Properties>
</file>